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4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t-EE"/>
  <c:roundedCorners val="1"/>
  <c:style val="2"/>
  <c:chart>
    <c:autoTitleDeleted val="1"/>
    <c:plotArea>
      <c:layout/>
      <c:barChart>
        <c:barDir val="col"/>
        <c:grouping val="clustered"/>
        <c:varyColors val="0"/>
        <c:ser>
          <c:idx val="0"/>
          <c:order val="0"/>
          <c:tx>
            <c:v>4. klassi kehakaal</c:v>
          </c:tx>
          <c:spPr>
            <a:solidFill>
              <a:srgbClr val="007F7B"/>
            </a:solidFill>
          </c:spPr>
          <c:invertIfNegative val="0"/>
          <c:dLbls>
            <c:dLbl>
              <c:idx val="0"/>
              <c:tx>
                <c:rich>
                  <a:bodyPr/>
                  <a:lstStyle/>
                  <a:p>
                    <a:r>
                      <a:rPr lang="et-EE" sz="1800" b="1">
                        <a:solidFill>
                          <a:srgbClr val="123047"/>
                        </a:solidFill>
                        <a:latin typeface="DejaVu Sans"/>
                        <a:ea typeface="DejaVu Sans"/>
                        <a:cs typeface="DejaVu Sans"/>
                      </a:rPr>
                      <a:t>29,8%</a:t>
                    </a:r>
                  </a:p>
                </c:rich>
              </c:tx>
              <c:spPr/>
              <c:showLegendKey val="1"/>
              <c:showVal val="0"/>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AF8E-4DB6-B671-2D7B4715D1FF}"/>
                </c:ext>
              </c:extLst>
            </c:dLbl>
            <c:dLbl>
              <c:idx val="1"/>
              <c:tx>
                <c:rich>
                  <a:bodyPr/>
                  <a:lstStyle/>
                  <a:p>
                    <a:r>
                      <a:rPr lang="et-EE" sz="1800" b="1">
                        <a:solidFill>
                          <a:srgbClr val="123047"/>
                        </a:solidFill>
                        <a:latin typeface="DejaVu Sans"/>
                        <a:ea typeface="DejaVu Sans"/>
                        <a:cs typeface="DejaVu Sans"/>
                      </a:rPr>
                      <a:t>30,8%</a:t>
                    </a:r>
                  </a:p>
                </c:rich>
              </c:tx>
              <c:spPr/>
              <c:showLegendKey val="1"/>
              <c:showVal val="0"/>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AF8E-4DB6-B671-2D7B4715D1FF}"/>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cat>
            <c:strRef>
              <c:f>'Chart Data'!$A$2:$A$3</c:f>
              <c:strCache>
                <c:ptCount val="2"/>
                <c:pt idx="0">
                  <c:v>2018/19</c:v>
                </c:pt>
                <c:pt idx="1">
                  <c:v>2021/22</c:v>
                </c:pt>
              </c:strCache>
            </c:strRef>
          </c:cat>
          <c:val>
            <c:numRef>
              <c:f>'Chart Data'!$B$2:$B$3</c:f>
              <c:numCache>
                <c:formatCode>0"%"</c:formatCode>
                <c:ptCount val="2"/>
                <c:pt idx="0">
                  <c:v>29.8</c:v>
                </c:pt>
                <c:pt idx="1">
                  <c:v>30.8</c:v>
                </c:pt>
              </c:numCache>
            </c:numRef>
          </c:val>
          <c:extLst>
            <c:ext xmlns:c16="http://schemas.microsoft.com/office/drawing/2014/chart" uri="{C3380CC4-5D6E-409C-BE32-E72D297353CC}">
              <c16:uniqueId val="{00000002-AF8E-4DB6-B671-2D7B4715D1FF}"/>
            </c:ext>
          </c:extLst>
        </c:ser>
        <c:dLbls>
          <c:dLblPos val="outEnd"/>
          <c:showLegendKey val="0"/>
          <c:showVal val="1"/>
          <c:showCatName val="0"/>
          <c:showSerName val="0"/>
          <c:showPercent val="0"/>
          <c:showBubbleSize val="0"/>
        </c:dLbls>
        <c:gapWidth val="165"/>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BBCACC"/>
            </a:solidFill>
            <a:prstDash val="solid"/>
          </a:ln>
        </c:spPr>
        <c:txPr>
          <a:bodyPr anchorCtr="1"/>
          <a:lstStyle/>
          <a:p>
            <a:pPr>
              <a:defRPr sz="1500">
                <a:solidFill>
                  <a:srgbClr val="243C4C"/>
                </a:solidFill>
                <a:latin typeface="DejaVu Sans"/>
                <a:ea typeface="DejaVu Sans"/>
                <a:cs typeface="DejaVu Sans"/>
              </a:defRPr>
            </a:pPr>
            <a:endParaRPr lang="et-EE"/>
          </a:p>
        </c:txPr>
        <c:crossAx val="48672768"/>
        <c:crosses val="autoZero"/>
        <c:auto val="1"/>
        <c:lblAlgn val="ctr"/>
        <c:lblOffset val="100"/>
        <c:noMultiLvlLbl val="1"/>
      </c:catAx>
      <c:valAx>
        <c:axId val="48672768"/>
        <c:scaling>
          <c:orientation val="minMax"/>
          <c:max val="40"/>
          <c:min val="0"/>
        </c:scaling>
        <c:delete val="0"/>
        <c:axPos val="l"/>
        <c:majorGridlines>
          <c:spPr>
            <a:ln w="9525">
              <a:solidFill>
                <a:srgbClr val="DAE4E5"/>
              </a:solidFill>
              <a:prstDash val="solid"/>
            </a:ln>
          </c:spPr>
        </c:majorGridlines>
        <c:numFmt formatCode="0&quot;%&quot;" sourceLinked="1"/>
        <c:majorTickMark val="none"/>
        <c:minorTickMark val="none"/>
        <c:tickLblPos val="nextTo"/>
        <c:spPr>
          <a:ln w="0">
            <a:noFill/>
            <a:prstDash val="solid"/>
          </a:ln>
        </c:spPr>
        <c:txPr>
          <a:bodyPr anchorCtr="1"/>
          <a:lstStyle/>
          <a:p>
            <a:pPr>
              <a:defRPr sz="1275">
                <a:solidFill>
                  <a:srgbClr val="60717C"/>
                </a:solidFill>
                <a:latin typeface="DejaVu Sans"/>
                <a:ea typeface="DejaVu Sans"/>
                <a:cs typeface="DejaVu Sans"/>
              </a:defRPr>
            </a:pPr>
            <a:endParaRPr lang="et-EE"/>
          </a:p>
        </c:txPr>
        <c:crossAx val="48650112"/>
        <c:crosses val="autoZero"/>
        <c:crossBetween val="between"/>
        <c:majorUnit val="10"/>
      </c:valAx>
      <c:spPr>
        <a:noFill/>
        <a:ln w="0">
          <a:noFill/>
          <a:prstDash val="solid"/>
        </a:ln>
      </c:spPr>
    </c:plotArea>
    <c:plotVisOnly val="1"/>
    <c:dispBlanksAs val="zero"/>
    <c:showDLblsOverMax val="1"/>
  </c:chart>
  <c:spPr>
    <a:noFill/>
    <a:ln w="0">
      <a:noFill/>
      <a:prstDash val="solid"/>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t-EE"/>
  <c:roundedCorners val="1"/>
  <c:style val="2"/>
  <c:chart>
    <c:autoTitleDeleted val="1"/>
    <c:plotArea>
      <c:layout/>
      <c:barChart>
        <c:barDir val="col"/>
        <c:grouping val="clustered"/>
        <c:varyColors val="0"/>
        <c:ser>
          <c:idx val="0"/>
          <c:order val="0"/>
          <c:tx>
            <c:v>Depressiivsus</c:v>
          </c:tx>
          <c:spPr>
            <a:solidFill>
              <a:srgbClr val="007F7B"/>
            </a:solidFill>
          </c:spPr>
          <c:invertIfNegative val="0"/>
          <c:dLbls>
            <c:dLbl>
              <c:idx val="0"/>
              <c:tx>
                <c:rich>
                  <a:bodyPr/>
                  <a:lstStyle/>
                  <a:p>
                    <a:r>
                      <a:rPr lang="et-EE" sz="1800" b="1">
                        <a:solidFill>
                          <a:srgbClr val="123047"/>
                        </a:solidFill>
                        <a:latin typeface="DejaVu Sans"/>
                        <a:ea typeface="DejaVu Sans"/>
                        <a:cs typeface="DejaVu Sans"/>
                      </a:rPr>
                      <a:t>22,7%</a:t>
                    </a:r>
                  </a:p>
                </c:rich>
              </c:tx>
              <c:spPr/>
              <c:showLegendKey val="1"/>
              <c:showVal val="0"/>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6A9C-4860-925C-882C3B7614AE}"/>
                </c:ext>
              </c:extLst>
            </c:dLbl>
            <c:dLbl>
              <c:idx val="1"/>
              <c:tx>
                <c:rich>
                  <a:bodyPr/>
                  <a:lstStyle/>
                  <a:p>
                    <a:r>
                      <a:rPr lang="et-EE" sz="1800" b="1">
                        <a:solidFill>
                          <a:srgbClr val="123047"/>
                        </a:solidFill>
                        <a:latin typeface="DejaVu Sans"/>
                        <a:ea typeface="DejaVu Sans"/>
                        <a:cs typeface="DejaVu Sans"/>
                      </a:rPr>
                      <a:t>31,2%</a:t>
                    </a:r>
                  </a:p>
                </c:rich>
              </c:tx>
              <c:spPr/>
              <c:showLegendKey val="1"/>
              <c:showVal val="0"/>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6A9C-4860-925C-882C3B7614AE}"/>
                </c:ext>
              </c:extLst>
            </c:dLbl>
            <c:dLbl>
              <c:idx val="2"/>
              <c:tx>
                <c:rich>
                  <a:bodyPr/>
                  <a:lstStyle/>
                  <a:p>
                    <a:r>
                      <a:rPr lang="et-EE" sz="1800" b="1">
                        <a:solidFill>
                          <a:srgbClr val="123047"/>
                        </a:solidFill>
                        <a:latin typeface="DejaVu Sans"/>
                        <a:ea typeface="DejaVu Sans"/>
                        <a:cs typeface="DejaVu Sans"/>
                      </a:rPr>
                      <a:t>24,8%</a:t>
                    </a:r>
                  </a:p>
                </c:rich>
              </c:tx>
              <c:spPr/>
              <c:showLegendKey val="1"/>
              <c:showVal val="0"/>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6A9C-4860-925C-882C3B7614AE}"/>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cat>
            <c:numRef>
              <c:f>'Chart Data'!$A$2:$A$4</c:f>
              <c:numCache>
                <c:formatCode>General</c:formatCode>
                <c:ptCount val="3"/>
                <c:pt idx="0">
                  <c:v>2020</c:v>
                </c:pt>
                <c:pt idx="1">
                  <c:v>2022</c:v>
                </c:pt>
                <c:pt idx="2">
                  <c:v>2024</c:v>
                </c:pt>
              </c:numCache>
            </c:numRef>
          </c:cat>
          <c:val>
            <c:numRef>
              <c:f>'Chart Data'!$B$2:$B$4</c:f>
              <c:numCache>
                <c:formatCode>0"%"</c:formatCode>
                <c:ptCount val="3"/>
                <c:pt idx="0">
                  <c:v>22.7</c:v>
                </c:pt>
                <c:pt idx="1">
                  <c:v>31.2</c:v>
                </c:pt>
                <c:pt idx="2">
                  <c:v>24.8</c:v>
                </c:pt>
              </c:numCache>
            </c:numRef>
          </c:val>
          <c:extLst>
            <c:ext xmlns:c16="http://schemas.microsoft.com/office/drawing/2014/chart" uri="{C3380CC4-5D6E-409C-BE32-E72D297353CC}">
              <c16:uniqueId val="{00000003-6A9C-4860-925C-882C3B7614AE}"/>
            </c:ext>
          </c:extLst>
        </c:ser>
        <c:dLbls>
          <c:dLblPos val="outEnd"/>
          <c:showLegendKey val="0"/>
          <c:showVal val="1"/>
          <c:showCatName val="0"/>
          <c:showSerName val="0"/>
          <c:showPercent val="0"/>
          <c:showBubbleSize val="0"/>
        </c:dLbls>
        <c:gapWidth val="165"/>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BBCACC"/>
            </a:solidFill>
            <a:prstDash val="solid"/>
          </a:ln>
        </c:spPr>
        <c:txPr>
          <a:bodyPr anchorCtr="1"/>
          <a:lstStyle/>
          <a:p>
            <a:pPr>
              <a:defRPr sz="1500">
                <a:solidFill>
                  <a:srgbClr val="243C4C"/>
                </a:solidFill>
                <a:latin typeface="DejaVu Sans"/>
                <a:ea typeface="DejaVu Sans"/>
                <a:cs typeface="DejaVu Sans"/>
              </a:defRPr>
            </a:pPr>
            <a:endParaRPr lang="et-EE"/>
          </a:p>
        </c:txPr>
        <c:crossAx val="48672768"/>
        <c:crosses val="autoZero"/>
        <c:auto val="1"/>
        <c:lblAlgn val="ctr"/>
        <c:lblOffset val="100"/>
        <c:noMultiLvlLbl val="1"/>
      </c:catAx>
      <c:valAx>
        <c:axId val="48672768"/>
        <c:scaling>
          <c:orientation val="minMax"/>
          <c:max val="40"/>
          <c:min val="0"/>
        </c:scaling>
        <c:delete val="0"/>
        <c:axPos val="l"/>
        <c:majorGridlines>
          <c:spPr>
            <a:ln w="9525">
              <a:solidFill>
                <a:srgbClr val="DAE4E5"/>
              </a:solidFill>
              <a:prstDash val="solid"/>
            </a:ln>
          </c:spPr>
        </c:majorGridlines>
        <c:numFmt formatCode="0&quot;%&quot;" sourceLinked="1"/>
        <c:majorTickMark val="none"/>
        <c:minorTickMark val="none"/>
        <c:tickLblPos val="nextTo"/>
        <c:spPr>
          <a:ln w="0">
            <a:noFill/>
            <a:prstDash val="solid"/>
          </a:ln>
        </c:spPr>
        <c:txPr>
          <a:bodyPr anchorCtr="1"/>
          <a:lstStyle/>
          <a:p>
            <a:pPr>
              <a:defRPr sz="1275">
                <a:solidFill>
                  <a:srgbClr val="60717C"/>
                </a:solidFill>
                <a:latin typeface="DejaVu Sans"/>
                <a:ea typeface="DejaVu Sans"/>
                <a:cs typeface="DejaVu Sans"/>
              </a:defRPr>
            </a:pPr>
            <a:endParaRPr lang="et-EE"/>
          </a:p>
        </c:txPr>
        <c:crossAx val="48650112"/>
        <c:crosses val="autoZero"/>
        <c:crossBetween val="between"/>
        <c:majorUnit val="10"/>
      </c:valAx>
      <c:spPr>
        <a:noFill/>
        <a:ln w="0">
          <a:noFill/>
          <a:prstDash val="solid"/>
        </a:ln>
      </c:spPr>
    </c:plotArea>
    <c:plotVisOnly val="1"/>
    <c:dispBlanksAs val="zero"/>
    <c:showDLblsOverMax val="1"/>
  </c:chart>
  <c:spPr>
    <a:noFill/>
    <a:ln w="0">
      <a:noFill/>
      <a:prstDash val="solid"/>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t-EE"/>
  <c:roundedCorners val="1"/>
  <c:style val="2"/>
  <c:chart>
    <c:autoTitleDeleted val="1"/>
    <c:plotArea>
      <c:layout/>
      <c:barChart>
        <c:barDir val="col"/>
        <c:grouping val="clustered"/>
        <c:varyColors val="0"/>
        <c:ser>
          <c:idx val="0"/>
          <c:order val="0"/>
          <c:tx>
            <c:v>Täiskasvanute kehakaal</c:v>
          </c:tx>
          <c:spPr>
            <a:solidFill>
              <a:srgbClr val="007F7B"/>
            </a:solidFill>
          </c:spPr>
          <c:invertIfNegative val="0"/>
          <c:dLbls>
            <c:dLbl>
              <c:idx val="0"/>
              <c:tx>
                <c:rich>
                  <a:bodyPr/>
                  <a:lstStyle/>
                  <a:p>
                    <a:r>
                      <a:rPr lang="en-US" sz="1800" b="1">
                        <a:solidFill>
                          <a:srgbClr val="123047"/>
                        </a:solidFill>
                        <a:latin typeface="DejaVu Sans"/>
                        <a:ea typeface="DejaVu Sans"/>
                        <a:cs typeface="DejaVu Sans"/>
                      </a:rPr>
                      <a:t>47,1%</a:t>
                    </a:r>
                  </a:p>
                </c:rich>
              </c:tx>
              <c:spPr/>
              <c:showLegendKey val="1"/>
              <c:showVal val="0"/>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F280-4B7A-B881-49F5DD2C589E}"/>
                </c:ext>
              </c:extLst>
            </c:dLbl>
            <c:dLbl>
              <c:idx val="1"/>
              <c:tx>
                <c:rich>
                  <a:bodyPr/>
                  <a:lstStyle/>
                  <a:p>
                    <a:r>
                      <a:rPr lang="en-US" sz="1800" b="1">
                        <a:solidFill>
                          <a:srgbClr val="123047"/>
                        </a:solidFill>
                        <a:latin typeface="DejaVu Sans"/>
                        <a:ea typeface="DejaVu Sans"/>
                        <a:cs typeface="DejaVu Sans"/>
                      </a:rPr>
                      <a:t>46,1%</a:t>
                    </a:r>
                  </a:p>
                </c:rich>
              </c:tx>
              <c:spPr/>
              <c:showLegendKey val="1"/>
              <c:showVal val="0"/>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F280-4B7A-B881-49F5DD2C589E}"/>
                </c:ext>
              </c:extLst>
            </c:dLbl>
            <c:dLbl>
              <c:idx val="2"/>
              <c:tx>
                <c:rich>
                  <a:bodyPr/>
                  <a:lstStyle/>
                  <a:p>
                    <a:r>
                      <a:rPr lang="en-US" sz="1800" b="1">
                        <a:solidFill>
                          <a:srgbClr val="123047"/>
                        </a:solidFill>
                        <a:latin typeface="DejaVu Sans"/>
                        <a:ea typeface="DejaVu Sans"/>
                        <a:cs typeface="DejaVu Sans"/>
                      </a:rPr>
                      <a:t>49,9%</a:t>
                    </a:r>
                  </a:p>
                </c:rich>
              </c:tx>
              <c:spPr/>
              <c:showLegendKey val="1"/>
              <c:showVal val="0"/>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F280-4B7A-B881-49F5DD2C589E}"/>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cat>
            <c:numRef>
              <c:f>'Chart Data'!$A$2:$A$4</c:f>
              <c:numCache>
                <c:formatCode>General</c:formatCode>
                <c:ptCount val="3"/>
                <c:pt idx="0">
                  <c:v>2020</c:v>
                </c:pt>
                <c:pt idx="1">
                  <c:v>2022</c:v>
                </c:pt>
                <c:pt idx="2">
                  <c:v>2024</c:v>
                </c:pt>
              </c:numCache>
            </c:numRef>
          </c:cat>
          <c:val>
            <c:numRef>
              <c:f>'Chart Data'!$B$2:$B$4</c:f>
              <c:numCache>
                <c:formatCode>0"%"</c:formatCode>
                <c:ptCount val="3"/>
                <c:pt idx="0">
                  <c:v>47.1</c:v>
                </c:pt>
                <c:pt idx="1">
                  <c:v>46.1</c:v>
                </c:pt>
                <c:pt idx="2">
                  <c:v>49.9</c:v>
                </c:pt>
              </c:numCache>
            </c:numRef>
          </c:val>
          <c:extLst>
            <c:ext xmlns:c16="http://schemas.microsoft.com/office/drawing/2014/chart" uri="{C3380CC4-5D6E-409C-BE32-E72D297353CC}">
              <c16:uniqueId val="{00000003-F280-4B7A-B881-49F5DD2C589E}"/>
            </c:ext>
          </c:extLst>
        </c:ser>
        <c:dLbls>
          <c:dLblPos val="outEnd"/>
          <c:showLegendKey val="0"/>
          <c:showVal val="1"/>
          <c:showCatName val="0"/>
          <c:showSerName val="0"/>
          <c:showPercent val="0"/>
          <c:showBubbleSize val="0"/>
        </c:dLbls>
        <c:gapWidth val="165"/>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BBCACC"/>
            </a:solidFill>
            <a:prstDash val="solid"/>
          </a:ln>
        </c:spPr>
        <c:txPr>
          <a:bodyPr anchorCtr="1"/>
          <a:lstStyle/>
          <a:p>
            <a:pPr>
              <a:defRPr sz="1500">
                <a:solidFill>
                  <a:srgbClr val="243C4C"/>
                </a:solidFill>
                <a:latin typeface="DejaVu Sans"/>
                <a:ea typeface="DejaVu Sans"/>
                <a:cs typeface="DejaVu Sans"/>
              </a:defRPr>
            </a:pPr>
            <a:endParaRPr lang="et-EE"/>
          </a:p>
        </c:txPr>
        <c:crossAx val="48672768"/>
        <c:crosses val="autoZero"/>
        <c:auto val="1"/>
        <c:lblAlgn val="ctr"/>
        <c:lblOffset val="100"/>
        <c:noMultiLvlLbl val="1"/>
      </c:catAx>
      <c:valAx>
        <c:axId val="48672768"/>
        <c:scaling>
          <c:orientation val="minMax"/>
          <c:max val="60"/>
          <c:min val="0"/>
        </c:scaling>
        <c:delete val="0"/>
        <c:axPos val="l"/>
        <c:majorGridlines>
          <c:spPr>
            <a:ln w="9525">
              <a:solidFill>
                <a:srgbClr val="DAE4E5"/>
              </a:solidFill>
              <a:prstDash val="solid"/>
            </a:ln>
          </c:spPr>
        </c:majorGridlines>
        <c:numFmt formatCode="0&quot;%&quot;" sourceLinked="1"/>
        <c:majorTickMark val="none"/>
        <c:minorTickMark val="none"/>
        <c:tickLblPos val="nextTo"/>
        <c:spPr>
          <a:ln w="0">
            <a:noFill/>
            <a:prstDash val="solid"/>
          </a:ln>
        </c:spPr>
        <c:txPr>
          <a:bodyPr anchorCtr="1"/>
          <a:lstStyle/>
          <a:p>
            <a:pPr>
              <a:defRPr sz="1275">
                <a:solidFill>
                  <a:srgbClr val="60717C"/>
                </a:solidFill>
                <a:latin typeface="DejaVu Sans"/>
                <a:ea typeface="DejaVu Sans"/>
                <a:cs typeface="DejaVu Sans"/>
              </a:defRPr>
            </a:pPr>
            <a:endParaRPr lang="et-EE"/>
          </a:p>
        </c:txPr>
        <c:crossAx val="48650112"/>
        <c:crosses val="autoZero"/>
        <c:crossBetween val="between"/>
        <c:majorUnit val="15"/>
      </c:valAx>
      <c:spPr>
        <a:noFill/>
        <a:ln w="0">
          <a:noFill/>
          <a:prstDash val="solid"/>
        </a:ln>
      </c:spPr>
    </c:plotArea>
    <c:plotVisOnly val="1"/>
    <c:dispBlanksAs val="zero"/>
    <c:showDLblsOverMax val="1"/>
  </c:chart>
  <c:spPr>
    <a:noFill/>
    <a:ln w="0">
      <a:noFill/>
      <a:prstDash val="solid"/>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Head kolleegid! Annan ülevaate Tallinna tervisedenduse praegusest seisust, murekohtadest ja käimasolevast tööst. Ettekande lõpuosas käsitlen kokkulepitud plaane ning Tallinna ja Harjumaa vaadet. Teemaring hõlmab laste ja noorte tervist, vaimset heaolu, elukeskkonda, tervise ebavõrdsust, sõltuvuste ja nakkuste ennetamist ning eakate toimetulekut.</a:t>
            </a:r>
          </a:p>
          <a:p>
            <a:endParaRPr/>
          </a:p>
          <a:p>
            <a:r>
              <a:t>Foto: Angelo Giordano / Pixabay. Allikas: https://www.world-nuclear-news.org/articles/estonia-moving-ahead-on-new-nuclear-planning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Tallinnas on tervisedenduse tegevusi palju. Meie mure on, et mitmes tervisenäitajas ei ole soovitud muutust veel näha. Kõrvuti ennetusprogrammidega tegeleme elanike igapäevase elukeskkonna ja teenuste kättesaadavusega. Ülevaade järgib Tallinna seniste arengudokumentide laia teemaringi.</a:t>
            </a:r>
          </a:p>
          <a:p>
            <a:endParaRPr/>
          </a:p>
          <a:p>
            <a:r>
              <a:t>ALLIKAD</a:t>
            </a:r>
          </a:p>
          <a:p>
            <a:r>
              <a:t>Tallinn 2026, lk 7 ja 32</a:t>
            </a:r>
          </a:p>
          <a:p>
            <a:r>
              <a:t>https://files.tallinn.ee/live/s3fs-public/inline-files/Tallinn_2026_aastav2ljanne_EST_digi_veeb.pdf</a:t>
            </a:r>
          </a:p>
          <a:p>
            <a:endParaRPr/>
          </a:p>
          <a:p>
            <a:r>
              <a:t>Tallinna 2025. aasta majandusaasta aruanne, lk 92–95</a:t>
            </a:r>
          </a:p>
          <a:p>
            <a:r>
              <a:t>https://files.tallinn.ee/live/s3fs-public/inline-files/Tallinna%20linna%202025.%20aasta%20konsolideeritud%20majandusaasta%20aruanne.pdf</a:t>
            </a:r>
          </a:p>
          <a:p>
            <a:endParaRPr/>
          </a:p>
          <a:p>
            <a:r>
              <a:t>Tallinn 2035: tervis ja tervishoid</a:t>
            </a:r>
          </a:p>
          <a:p>
            <a:r>
              <a:t>https://strateegia.tallinn.ee/tervis-ja-tervishoid/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Tallinna neljanda klassi õpilastest oli 2021/2022. õppeaastal ülekaalulisi või rasvunuid 30,8 protsenti, varasemas mõõtmises 29,8 protsenti. Probleem puudutab ligi kolmandikku selle vanuserühma lastest. Koolides jätkuvad liikumist, käitumisoskusi ja turvalisi suhteid toetavad programmid. Ülekaaluliste laste rehabilitatsiooni kirjelduses on grupitreeningud koos vanematega ja suvelaagrid. 2025. aastal tegutses Tallinnas neli Perepesa, mille teenuseid kasutas 1312 peret. Koolikontrollide 95 protsendi nimetaja on kontrolli suunatud õpilased, mitte kogu õpilaskond.</a:t>
            </a:r>
          </a:p>
          <a:p>
            <a:endParaRPr/>
          </a:p>
          <a:p>
            <a:r>
              <a:t>ALLIKAD</a:t>
            </a:r>
          </a:p>
          <a:p>
            <a:r>
              <a:t>Tallinn 2025, lk 31</a:t>
            </a:r>
          </a:p>
          <a:p>
            <a:r>
              <a:t>https://files.tallinn.ee/live/s3fs-public/inline-files/Tallinn_2025_aastav2ljanne_web.pdf</a:t>
            </a:r>
          </a:p>
          <a:p>
            <a:endParaRPr/>
          </a:p>
          <a:p>
            <a:r>
              <a:t>Tallinna 2025. aasta majandusaasta aruanne, lk 92–95</a:t>
            </a:r>
          </a:p>
          <a:p>
            <a:r>
              <a:t>https://files.tallinn.ee/live/s3fs-public/inline-files/Tallinna%20linna%202025.%20aasta%20konsolideeritud%20majandusaasta%20aruanne.pdf</a:t>
            </a:r>
          </a:p>
          <a:p>
            <a:endParaRPr/>
          </a:p>
          <a:p>
            <a:r>
              <a:t>Tallinn 2026, lk 7 ja 32</a:t>
            </a:r>
          </a:p>
          <a:p>
            <a:r>
              <a:t>https://files.tallinn.ee/live/s3fs-public/inline-files/Tallinn_2026_aastav2ljanne_EST_digi_veeb.pdf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Vaimse tervise koormus püsib suur, kuigi andmed ei näita pidevat ühetaolist kasvu. Depressiivsus tõusis 2022. aastal 31,2 protsendini ja oli 2024. aastal 24,8 protsenti. Uuringunäitaja ei võrdu diagnoositud patsientide osakaaluga. Linnavalitsus kinnitas laste ja noorte vaimse tervise tegevuskava 2025. aasta juulis. Selle rakendamine hõlmab koolikeskkonda, ennetust ja tugiteenuseid. Meie tähelepanu on sellel, et abi oleks kasutatav ajal, mil laps või pere seda vajab.</a:t>
            </a:r>
          </a:p>
          <a:p>
            <a:endParaRPr/>
          </a:p>
          <a:p>
            <a:r>
              <a:t>ALLIKAD</a:t>
            </a:r>
          </a:p>
          <a:p>
            <a:r>
              <a:t>Tallinn 2026, lk 7 ja 32</a:t>
            </a:r>
          </a:p>
          <a:p>
            <a:r>
              <a:t>https://files.tallinn.ee/live/s3fs-public/inline-files/Tallinn_2026_aastav2ljanne_EST_digi_veeb.pdf</a:t>
            </a:r>
          </a:p>
          <a:p>
            <a:endParaRPr/>
          </a:p>
          <a:p>
            <a:r>
              <a:t>Laste ja noorte vaimse tervise tegevuskava 2025–2035</a:t>
            </a:r>
          </a:p>
          <a:p>
            <a:r>
              <a:t>https://www.riigiteataja.ee/akt/408072025004</a:t>
            </a:r>
          </a:p>
          <a:p>
            <a:endParaRPr/>
          </a:p>
          <a:p>
            <a:r>
              <a:t>Tallinna 2025. aasta majandusaasta aruanne, lk 92–95</a:t>
            </a:r>
          </a:p>
          <a:p>
            <a:r>
              <a:t>https://files.tallinn.ee/live/s3fs-public/inline-files/Tallinna%20linna%202025.%20aasta%20konsolideeritud%20majandusaasta%20aruanne.pdf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Planet Youthi 2025. aasta küsitluses osales 35 Tallinna kooli ja 3133 õpilast. Siinsed osakaalud kirjeldavad küsitlusele vastanuid. Lisaks unele ja e-sigarettidele tõusid esile hiline väljasolek ja energiajookide tarvitamine. Neid teemasid käsitletakse koolipersonali seminaridel ning lapsevanemate e-seminaridel. Nõmme CTC piloot toimub koostöös Tervise Arengu Instituudiga. Tegemist on käimasoleva ennetustöö korralduse piloodiga, mille kohalikku tervisemõju ei saa veel hinnata.</a:t>
            </a:r>
          </a:p>
          <a:p>
            <a:endParaRPr/>
          </a:p>
          <a:p>
            <a:r>
              <a:t>ALLIKAD</a:t>
            </a:r>
          </a:p>
          <a:p>
            <a:r>
              <a:t>2026. aasta eelarve eelnõu seletuskiri, lk 210–211</a:t>
            </a:r>
          </a:p>
          <a:p>
            <a:r>
              <a:t>https://files.tallinn.ee/live/s3fs-public/inline-files/Raamat%2023.01.2026.pdf</a:t>
            </a:r>
          </a:p>
          <a:p>
            <a:endParaRPr/>
          </a:p>
          <a:p>
            <a:r>
              <a:t>Tallinna 2025. aasta majandusaasta aruanne, lk 92–95</a:t>
            </a:r>
          </a:p>
          <a:p>
            <a:r>
              <a:t>https://files.tallinn.ee/live/s3fs-public/inline-files/Tallinna%20linna%202025.%20aasta%20konsolideeritud%20majandusaasta%20aruanne.pdf</a:t>
            </a:r>
          </a:p>
          <a:p>
            <a:endParaRPr/>
          </a:p>
          <a:p>
            <a:r>
              <a:t>TAI: Communities That Care</a:t>
            </a:r>
          </a:p>
          <a:p>
            <a:r>
              <a:t>https://tai.ee/et/instituudist/koostoo/communities-care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Täiskasvanute kehakaalunäitaja on viimases mõõtmises tõusnud. 2020. aastal oli ülekaalulisi või rasvunuid 47,1 protsenti, 2022. aastal 46,1 ja 2024. aastal 49,9 protsenti. Räägime 16–64-aastastest, mitte kõigist täiskasvanutest. Tallinna töö hõlmab liikumispaiku, igapäevast liikumiskeskkonda ja toidukeskkonda. Linnaaianduse toetused hõlmavad õppeaedu, kogukonnaaedu ning nendega seotud projekte. Koolitoidu ja koolide sporditaristu kavandatud tegevused tulevad eraldi plaanide slaidil.</a:t>
            </a:r>
          </a:p>
          <a:p>
            <a:endParaRPr/>
          </a:p>
          <a:p>
            <a:r>
              <a:t>ALLIKAD</a:t>
            </a:r>
          </a:p>
          <a:p>
            <a:r>
              <a:t>Tallinn 2026, lk 7 ja 32</a:t>
            </a:r>
          </a:p>
          <a:p>
            <a:r>
              <a:t>https://files.tallinn.ee/live/s3fs-public/inline-files/Tallinn_2026_aastav2ljanne_EST_digi_veeb.pdf</a:t>
            </a:r>
          </a:p>
          <a:p>
            <a:endParaRPr/>
          </a:p>
          <a:p>
            <a:r>
              <a:t>Tallinna linnaaianduse toetused 2025</a:t>
            </a:r>
          </a:p>
          <a:p>
            <a:r>
              <a:t>https://www.tallinn.ee/et/uudis/selgunud-tallinnalt-toetust-saavad-linnaaiad</a:t>
            </a:r>
          </a:p>
          <a:p>
            <a:endParaRPr/>
          </a:p>
          <a:p>
            <a:r>
              <a:t>Tallinn 2035: tervis ja tervishoid</a:t>
            </a:r>
          </a:p>
          <a:p>
            <a:r>
              <a:t>https://strateegia.tallinn.ee/tervis-ja-tervishoid/</a:t>
            </a:r>
          </a:p>
          <a:p>
            <a:endParaRPr/>
          </a:p>
          <a:p>
            <a:r>
              <a:t>Tallinna koalitsioonileping 2025–2029</a:t>
            </a:r>
          </a:p>
          <a:p>
            <a:r>
              <a:t>https://www.tallinn.ee/et/koalitsioonileping-2025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Tallinna elukeskkonnaga seotud tegevustest on üks konkreetne programm Ohutu koolitee. Selle raames kohandatakse koolide ümbruse tänavaruumi ja liikluskorraldust. Kasutatakse muu hulgas ülekäiguradu, kiirust vähendavaid lahendusi ning kõndimiseks eraldatud ruumi. Laste liikumise kõrval hõlmab turvalisus ka eakate kodust keskkonda. Heaolumeistri teenus arendab võimalust teha väiksemaid kohandusi, mis vähendavad kukkumis- ja traumaohtu.</a:t>
            </a:r>
          </a:p>
          <a:p>
            <a:endParaRPr/>
          </a:p>
          <a:p>
            <a:r>
              <a:t>ALLIKAD</a:t>
            </a:r>
          </a:p>
          <a:p>
            <a:r>
              <a:t>Tallinn: liiklusohutus ja Ohutu koolitee</a:t>
            </a:r>
          </a:p>
          <a:p>
            <a:r>
              <a:t>https://www.tallinn.ee/et/liikuvus/liiklusohutus</a:t>
            </a:r>
          </a:p>
          <a:p>
            <a:endParaRPr/>
          </a:p>
          <a:p>
            <a:r>
              <a:t>Tallinn 2035: tervis ja tervishoid</a:t>
            </a:r>
          </a:p>
          <a:p>
            <a:r>
              <a:t>https://strateegia.tallinn.ee/tervis-ja-tervishoid/</a:t>
            </a:r>
          </a:p>
          <a:p>
            <a:endParaRPr/>
          </a:p>
          <a:p>
            <a:r>
              <a:t>Tallinna koduteenus</a:t>
            </a:r>
          </a:p>
          <a:p>
            <a:r>
              <a:t>https://www.tallinn.ee/et/koduteenus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Tallinna keskmised näitajad ei kirjelda kõigi elanike olukorda. Töös tuleb arvestada väikese sissetuleku, puude, ravikindlustuse puudumise ja lähedaste toe vähesusega. Ravikindlustamata Tallinna elanikke võetakse vastu Lääne-Tallinna Keskhaigla Nõmme tervisekeskuses. 2025. aastal alustasid linna tellimusel Tallinna Lastehaigla valvearst ja täiskasvanute valveperearstikeskus. Kättesaadavuse puhul teeb muret lisaks teenuse olemasolule selle õigeaegne kasutatavus.</a:t>
            </a:r>
          </a:p>
          <a:p>
            <a:endParaRPr/>
          </a:p>
          <a:p>
            <a:r>
              <a:t>ALLIKAD</a:t>
            </a:r>
          </a:p>
          <a:p>
            <a:r>
              <a:t>LTKH ravikindlustamata patsientide vastuvõtt</a:t>
            </a:r>
          </a:p>
          <a:p>
            <a:r>
              <a:t>https://www.keskhaigla.ee/patsiendile-ja-kulastajale/uksused-ja-teenused/oendusabikliinik/ravikindlustamata-patsientide-vastuvott</a:t>
            </a:r>
          </a:p>
          <a:p>
            <a:endParaRPr/>
          </a:p>
          <a:p>
            <a:r>
              <a:t>Tallinna 2025. aasta majandusaasta aruanne, lk 92–95</a:t>
            </a:r>
          </a:p>
          <a:p>
            <a:r>
              <a:t>https://files.tallinn.ee/live/s3fs-public/inline-files/Tallinna%20linna%202025.%20aasta%20konsolideeritud%20majandusaasta%20aruanne.pdf</a:t>
            </a:r>
          </a:p>
          <a:p>
            <a:endParaRPr/>
          </a:p>
          <a:p>
            <a:r>
              <a:t>Tallinna koduteenus</a:t>
            </a:r>
          </a:p>
          <a:p>
            <a:r>
              <a:t>https://www.tallinn.ee/et/koduteenus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Tallinn toetab nii noorte riskikäitumist ennetavaid tegevusi kui ka juba kujunenud sõltuvusprobleemidega inimestele mõeldud tuge. 2025. aastal said uimastiennetuse ja HIV-valdkonna tegevusteks toetust üheksa vabaühendust kokku 89 870 euro ulatuses. Tegevused hõlmavad nõustamist ja inimeste suunamist tugiteenustele. HIV-ennetuses jätkub tasuta ja anonüümse testimise tutvustamine, testimisele ligipääsu parandamine ja ennetusvahendite jagamine. Nakkuste ennetamise kõrval on eraldi tööks vähi sõeluuringutes osalemise teavitus koostöös Tervisekassa ja TAIga.</a:t>
            </a:r>
          </a:p>
          <a:p>
            <a:endParaRPr/>
          </a:p>
          <a:p>
            <a:r>
              <a:t>ALLIKAD</a:t>
            </a:r>
          </a:p>
          <a:p>
            <a:r>
              <a:t>Tallinna 2025. aasta majandusaasta aruanne, lk 92–95</a:t>
            </a:r>
          </a:p>
          <a:p>
            <a:r>
              <a:t>https://files.tallinn.ee/live/s3fs-public/inline-files/Tallinna%20linna%202025.%20aasta%20konsolideeritud%20majandusaasta%20aruanne.pdf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Eakate puhul tegeleme nii aktiivse osalemise kui ka kasvava kõrvalabivajadusega. Päevakeskustes on liikumis- ja huvitegevused ning suhtlemisvõimalused. Koduteenus toetab näiteks söömist, riietumist, sisseostude tegemist ja kodu korrashoidu. Heaolumeistri teenus arendab koduse turvalisuse väiksemaid kohandusi. Meie mure on ka lähedaste hoolduskoormus. Edasiste teenuste laiendamise plaanid on tegevusprogrammis, neid ei tule käsitleda kõigis linnaosades juba lõpule viidud muudatustena.</a:t>
            </a:r>
          </a:p>
          <a:p>
            <a:endParaRPr/>
          </a:p>
          <a:p>
            <a:r>
              <a:t>ALLIKAD</a:t>
            </a:r>
          </a:p>
          <a:p>
            <a:r>
              <a:t>Tallinna eakate päevakeskused</a:t>
            </a:r>
          </a:p>
          <a:p>
            <a:r>
              <a:t>https://www.tallinn.ee/et/eakate-paevakeskused</a:t>
            </a:r>
          </a:p>
          <a:p>
            <a:endParaRPr/>
          </a:p>
          <a:p>
            <a:r>
              <a:t>Tallinna koduteenus</a:t>
            </a:r>
          </a:p>
          <a:p>
            <a:r>
              <a:t>https://www.tallinn.ee/et/koduteenus</a:t>
            </a:r>
          </a:p>
          <a:p>
            <a:endParaRPr/>
          </a:p>
          <a:p>
            <a:r>
              <a:t>Linnavalitsuse tegevusprogramm 2026–2029</a:t>
            </a:r>
          </a:p>
          <a:p>
            <a:r>
              <a:t>https://files.tallinn.ee/live/s3fs-public/inline-files/Tallinna%20Linnavalitsuse%20tegevusprogramm%20aastateks%202026-2029.pdf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Tervisedenduse tegevusi viivad ellu linna ametid ja linnaosad, haridusasutused, tervishoiu- ja sotsiaalteenuste osutajad ning vabaühendused. 2025. aastal kohtusid linnaosade vastutavad spetsialistid kord kvartalis ning toimus 23 toetatud tervisedendusprojekti. Tallinna juhtimislaud ja uuringud on juba olemas. Seire roll on aidata otsustada, millele olemasolevas töös tähelepanu pöörata.</a:t>
            </a:r>
          </a:p>
          <a:p>
            <a:endParaRPr/>
          </a:p>
          <a:p>
            <a:r>
              <a:t>ALLIKAD</a:t>
            </a:r>
          </a:p>
          <a:p>
            <a:r>
              <a:t>Tallinna 2025. aasta majandusaasta aruanne, lk 92–95</a:t>
            </a:r>
          </a:p>
          <a:p>
            <a:r>
              <a:t>https://files.tallinn.ee/live/s3fs-public/inline-files/Tallinna%20linna%202025.%20aasta%20konsolideeritud%20majandusaasta%20aruanne.pdf</a:t>
            </a:r>
          </a:p>
          <a:p>
            <a:endParaRPr/>
          </a:p>
          <a:p>
            <a:r>
              <a:t>Tallinn 2035 elluviimine ja seire</a:t>
            </a:r>
          </a:p>
          <a:p>
            <a:r>
              <a:t>https://strateegia.tallinn.ee/jalgi/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Tallinna lähiaastate suund tugineb olemasolevatele arengudokumentidele ja poliitilistele kokkulepetele. Tallinn 2035 rakenduskava 2026–2030 kinnitas linnavolikogu 2. aprillil 2026. Koalitsioonilepe hõlmab aastaid 2025–2029. Linnavalitsuse 2026–2029 tegevusprogramm määrab tegevuste vastutajad ja tähtajad. Siinsed plaanide slaidid kirjeldavad nende dokumentide sisu. Tegevusprogrammis esitatud oodatava tulemuse sõnastus ei tõenda, et kõik tähtajaga tegevused on juba ellu viidud.</a:t>
            </a:r>
          </a:p>
          <a:p>
            <a:endParaRPr/>
          </a:p>
          <a:p>
            <a:r>
              <a:t>ALLIKAD</a:t>
            </a:r>
          </a:p>
          <a:p>
            <a:r>
              <a:t>Tallinn 2035: tervis ja tervishoid</a:t>
            </a:r>
          </a:p>
          <a:p>
            <a:r>
              <a:t>https://strateegia.tallinn.ee/tervis-ja-tervishoid/</a:t>
            </a:r>
          </a:p>
          <a:p>
            <a:endParaRPr/>
          </a:p>
          <a:p>
            <a:r>
              <a:t>Tallinn 2035 rakenduskava 2026–2030</a:t>
            </a:r>
          </a:p>
          <a:p>
            <a:r>
              <a:t>https://www.riigiteataja.ee/et/akt/414042026004</a:t>
            </a:r>
          </a:p>
          <a:p>
            <a:endParaRPr/>
          </a:p>
          <a:p>
            <a:r>
              <a:t>Tallinna koalitsioonileping 2025–2029</a:t>
            </a:r>
          </a:p>
          <a:p>
            <a:r>
              <a:t>https://www.tallinn.ee/et/koalitsioonileping-2025</a:t>
            </a:r>
          </a:p>
          <a:p>
            <a:endParaRPr/>
          </a:p>
          <a:p>
            <a:r>
              <a:t>Linnavalitsuse tegevusprogramm 2026–2029</a:t>
            </a:r>
          </a:p>
          <a:p>
            <a:r>
              <a:t>https://files.tallinn.ee/live/s3fs-public/inline-files/Tallinna%20Linnavalitsuse%20tegevusprogramm%20aastateks%202026-2029.pdf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Koalitsioonilepe seob noorte tervise nii vaimse tervise teenuste, koolitoidu kui ka liikumisvõimalustega. Vaimse tervise tegevuskava elluviimine ja jälgimine on linnavalitsuse tegevusprogrammis ajastatud aastatele 2026–2028. Koolitoidu hüvitise suurendamine, kohaliku tooraine kasutamise nõude tõstmine ning investeeringud sporditaristusse pärinevad koalitsioonileppest. Samuti näeb lepe ette koolistaadionite kasutamise koolivälisel ajal. Siin ei esitata neid lubadusi kõigis asutustes juba saavutatud tulemusena.</a:t>
            </a:r>
          </a:p>
          <a:p>
            <a:endParaRPr/>
          </a:p>
          <a:p>
            <a:r>
              <a:t>ALLIKAD</a:t>
            </a:r>
          </a:p>
          <a:p>
            <a:r>
              <a:t>Tallinna koalitsioonileping 2025–2029</a:t>
            </a:r>
          </a:p>
          <a:p>
            <a:r>
              <a:t>https://www.tallinn.ee/et/koalitsioonileping-2025</a:t>
            </a:r>
          </a:p>
          <a:p>
            <a:endParaRPr/>
          </a:p>
          <a:p>
            <a:r>
              <a:t>Linnavalitsuse tegevusprogramm 2026–2029</a:t>
            </a:r>
          </a:p>
          <a:p>
            <a:r>
              <a:t>https://files.tallinn.ee/live/s3fs-public/inline-files/Tallinna%20Linnavalitsuse%20tegevusprogramm%20aastateks%202026-2029.pdf</a:t>
            </a:r>
          </a:p>
          <a:p>
            <a:endParaRPr/>
          </a:p>
          <a:p>
            <a:r>
              <a:t>Laste ja noorte vaimse tervise tegevuskava 2025–2035</a:t>
            </a:r>
          </a:p>
          <a:p>
            <a:r>
              <a:t>https://www.riigiteataja.ee/akt/408072025004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Eakate toe puhul on tegevusprogrammis nii koduteenuste laiendamine kui ka uusi teenuslahendusi. Mäluhäiretega inimeste päeva- ja intervallhoid on kavandatud igasse linnaossa aastatel 2026–2028. Seenioride teenusmajade puhul on konkreetseks sammuks teenusmaja kontseptsiooni või alternatiivsete teenuslahenduste väljatöötamine. Üldhooldusteenuse kohtade lisandumine on seotud Pihlaka 12 hoone rekonstrueerimisega, mille programmi tähtaeg on detsember 2028. Koduteenuse juures jätkatakse heaolumeistrite piloodiga. Eristada tuleb kavandatud tegevust ja tegelikku kasutuselevõttu.</a:t>
            </a:r>
          </a:p>
          <a:p>
            <a:endParaRPr/>
          </a:p>
          <a:p>
            <a:r>
              <a:t>ALLIKAD</a:t>
            </a:r>
          </a:p>
          <a:p>
            <a:r>
              <a:t>Linnavalitsuse tegevusprogramm 2026–2029</a:t>
            </a:r>
          </a:p>
          <a:p>
            <a:r>
              <a:t>https://files.tallinn.ee/live/s3fs-public/inline-files/Tallinna%20Linnavalitsuse%20tegevusprogramm%20aastateks%202026-2029.pdf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Tervishoiu plaanides jätkatakse valvearsti vastuvõtte ja linna meditsiiniasutuste konsolideerimist. Konsolideerimise lõpuleviimine on tegevusprogrammis aastatel 2026–2028. Koalitsioonilepe käsitleb koostööd tervisevaldkonna partneritega varajase tervisediagnostika võimaluste arendamiseks. Samuti on selles asutuste, infosüsteemide ja taristu ligipääsetavus. Need teemad puudutavad ka Tallinna teenuseid kasutavaid Harjumaa elanikke.</a:t>
            </a:r>
          </a:p>
          <a:p>
            <a:endParaRPr/>
          </a:p>
          <a:p>
            <a:r>
              <a:t>ALLIKAD</a:t>
            </a:r>
          </a:p>
          <a:p>
            <a:r>
              <a:t>Linnavalitsuse tegevusprogramm 2026–2029</a:t>
            </a:r>
          </a:p>
          <a:p>
            <a:r>
              <a:t>https://files.tallinn.ee/live/s3fs-public/inline-files/Tallinna%20Linnavalitsuse%20tegevusprogramm%20aastateks%202026-2029.pdf</a:t>
            </a:r>
          </a:p>
          <a:p>
            <a:endParaRPr/>
          </a:p>
          <a:p>
            <a:r>
              <a:t>Tallinna koalitsioonileping 2025–2029</a:t>
            </a:r>
          </a:p>
          <a:p>
            <a:r>
              <a:t>https://www.tallinn.ee/et/koalitsioonileping-2025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Tallinna ja Harjumaa vaates on konkreetne käimasolev ühine töö säästva liikuvuse kava koostamine. Selle alustamisest teatati 29. mail 2026 ning osapooled on Tallinn ja Harjumaa Omavalitsuste Liit. Tervisedendusega seostuvad igapäevane liikumine, liiklusohutus ja ligipääs teenustele. Harjumaa tervise- ja heaolustrateegia 2036+ loob maakonna arengusuunad. Tallinna plaanide mõju naaberomavalitsuste elanikele tuleneb igapäevasest õpi-, töö- ja teenuste kasutamise ruumist. Tallinna plaanide piirkondlik mõju on siin esitatud arengudokumentide põhjal tehtud tõlgendusena.</a:t>
            </a:r>
          </a:p>
          <a:p>
            <a:endParaRPr/>
          </a:p>
          <a:p>
            <a:r>
              <a:t>ALLIKAD</a:t>
            </a:r>
          </a:p>
          <a:p>
            <a:r>
              <a:t>Tallinna ja HOLi liikuvuskava, teade 29.05.2026</a:t>
            </a:r>
          </a:p>
          <a:p>
            <a:r>
              <a:t>https://icg.tallinn.ee/et/group/638/news?page=3</a:t>
            </a:r>
          </a:p>
          <a:p>
            <a:endParaRPr/>
          </a:p>
          <a:p>
            <a:r>
              <a:t>Harjumaa tervise- ja heaolustrateegia 2036+, lk 33–35</a:t>
            </a:r>
          </a:p>
          <a:p>
            <a:r>
              <a:t>https://www.hol.ee/storage/_core/harjumaa-tervise-heaolustrateegia-2036-kinnitatud.pdf</a:t>
            </a:r>
          </a:p>
          <a:p>
            <a:endParaRPr/>
          </a:p>
          <a:p>
            <a:r>
              <a:t>Tallinn 2035: tervis ja tervishoid</a:t>
            </a:r>
          </a:p>
          <a:p>
            <a:r>
              <a:t>https://strateegia.tallinn.ee/tervis-ja-tervishoid/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Allikate pealkirjad on klõpsatavad. Täpsed URLid on selle slaidi ja vastavate sisuslaidide esinejamärkmetes. Uuringute andmeaasta on varasem kui väljaande ilmumisaasta. Tallinna 2025. ja 2026. aasta väljaannete kehakaaluandmed ei tähenda uusi iga-aastaseid mõõtmisi.</a:t>
            </a:r>
          </a:p>
          <a:p>
            <a:endParaRPr/>
          </a:p>
          <a:p>
            <a:r>
              <a:t>ALLIKAD</a:t>
            </a:r>
          </a:p>
          <a:p>
            <a:r>
              <a:t>Tallinn 2025, lk 31</a:t>
            </a:r>
          </a:p>
          <a:p>
            <a:r>
              <a:t>https://files.tallinn.ee/live/s3fs-public/inline-files/Tallinn_2025_aastav2ljanne_web.pdf</a:t>
            </a:r>
          </a:p>
          <a:p>
            <a:endParaRPr/>
          </a:p>
          <a:p>
            <a:r>
              <a:t>Tallinn 2026, lk 7 ja 32</a:t>
            </a:r>
          </a:p>
          <a:p>
            <a:r>
              <a:t>https://files.tallinn.ee/live/s3fs-public/inline-files/Tallinn_2026_aastav2ljanne_EST_digi_veeb.pdf</a:t>
            </a:r>
          </a:p>
          <a:p>
            <a:endParaRPr/>
          </a:p>
          <a:p>
            <a:r>
              <a:t>Tallinna 2025. aasta majandusaasta aruanne, lk 92–95</a:t>
            </a:r>
          </a:p>
          <a:p>
            <a:r>
              <a:t>https://files.tallinn.ee/live/s3fs-public/inline-files/Tallinna%20linna%202025.%20aasta%20konsolideeritud%20majandusaasta%20aruanne.pdf</a:t>
            </a:r>
          </a:p>
          <a:p>
            <a:endParaRPr/>
          </a:p>
          <a:p>
            <a:r>
              <a:t>2026. aasta eelarve eelnõu seletuskiri, lk 210–211</a:t>
            </a:r>
          </a:p>
          <a:p>
            <a:r>
              <a:t>https://files.tallinn.ee/live/s3fs-public/inline-files/Raamat%2023.01.2026.pdf</a:t>
            </a:r>
          </a:p>
          <a:p>
            <a:endParaRPr/>
          </a:p>
          <a:p>
            <a:r>
              <a:t>Laste ja noorte vaimse tervise tegevuskava 2025–2035</a:t>
            </a:r>
          </a:p>
          <a:p>
            <a:r>
              <a:t>https://www.riigiteataja.ee/akt/408072025004</a:t>
            </a:r>
          </a:p>
          <a:p>
            <a:endParaRPr/>
          </a:p>
          <a:p>
            <a:r>
              <a:t>Tallinn: liiklusohutus ja Ohutu koolitee</a:t>
            </a:r>
          </a:p>
          <a:p>
            <a:r>
              <a:t>https://www.tallinn.ee/et/liikuvus/liiklusohutus</a:t>
            </a:r>
          </a:p>
          <a:p>
            <a:endParaRPr/>
          </a:p>
          <a:p>
            <a:r>
              <a:t>Tallinna linnaaianduse toetused 2025</a:t>
            </a:r>
          </a:p>
          <a:p>
            <a:r>
              <a:t>https://www.tallinn.ee/et/uudis/selgunud-tallinnalt-toetust-saavad-linnaaiad</a:t>
            </a:r>
          </a:p>
          <a:p>
            <a:endParaRPr/>
          </a:p>
          <a:p>
            <a:r>
              <a:t>TAI: Communities That Care</a:t>
            </a:r>
          </a:p>
          <a:p>
            <a:r>
              <a:t>https://tai.ee/et/instituudist/koostoo/communities-care</a:t>
            </a:r>
          </a:p>
          <a:p>
            <a:endParaRPr/>
          </a:p>
          <a:p>
            <a:r>
              <a:t>Tallinna eakate päevakeskused</a:t>
            </a:r>
          </a:p>
          <a:p>
            <a:r>
              <a:t>https://www.tallinn.ee/et/eakate-paevakeskused</a:t>
            </a:r>
          </a:p>
          <a:p>
            <a:endParaRPr/>
          </a:p>
          <a:p>
            <a:r>
              <a:t>Tallinna koduteenus</a:t>
            </a:r>
          </a:p>
          <a:p>
            <a:r>
              <a:t>https://www.tallinn.ee/et/koduteenus</a:t>
            </a:r>
          </a:p>
          <a:p>
            <a:endParaRPr/>
          </a:p>
          <a:p>
            <a:r>
              <a:t>LTKH ravikindlustamata patsientide vastuvõtt</a:t>
            </a:r>
          </a:p>
          <a:p>
            <a:r>
              <a:t>https://www.keskhaigla.ee/patsiendile-ja-kulastajale/uksused-ja-teenused/oendusabikliinik/ravikindlustamata-patsientide-vastuvott</a:t>
            </a:r>
          </a:p>
          <a:p>
            <a:endParaRPr/>
          </a:p>
          <a:p>
            <a:r>
              <a:t>Tallinn 2035 elluviimine ja seire</a:t>
            </a:r>
          </a:p>
          <a:p>
            <a:r>
              <a:t>https://strateegia.tallinn.ee/jalgi/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Koalitsioonileping ja linnavalitsuse tegevusprogramm on erinevad dokumendid. Programmi ajakava ei ole tõend tegevuse tegeliku valmimise kohta. Tallinna ja HOLi liikuvuskava algatust kirjeldab 29.05.2026 linna avalik teade.</a:t>
            </a:r>
          </a:p>
          <a:p>
            <a:endParaRPr/>
          </a:p>
          <a:p>
            <a:r>
              <a:t>ALLIKAD</a:t>
            </a:r>
          </a:p>
          <a:p>
            <a:r>
              <a:t>Tallinna koalitsioonileping 2025–2029</a:t>
            </a:r>
          </a:p>
          <a:p>
            <a:r>
              <a:t>https://www.tallinn.ee/et/koalitsioonileping-2025</a:t>
            </a:r>
          </a:p>
          <a:p>
            <a:endParaRPr/>
          </a:p>
          <a:p>
            <a:r>
              <a:t>Linnavalitsuse tegevusprogramm 2026–2029</a:t>
            </a:r>
          </a:p>
          <a:p>
            <a:r>
              <a:t>https://files.tallinn.ee/live/s3fs-public/inline-files/Tallinna%20Linnavalitsuse%20tegevusprogramm%20aastateks%202026-2029.pdf</a:t>
            </a:r>
          </a:p>
          <a:p>
            <a:endParaRPr/>
          </a:p>
          <a:p>
            <a:r>
              <a:t>Tallinn 2035: tervis ja tervishoid</a:t>
            </a:r>
          </a:p>
          <a:p>
            <a:r>
              <a:t>https://strateegia.tallinn.ee/tervis-ja-tervishoid/</a:t>
            </a:r>
          </a:p>
          <a:p>
            <a:endParaRPr/>
          </a:p>
          <a:p>
            <a:r>
              <a:t>Tallinn 2035 rakenduskava 2026–2030</a:t>
            </a:r>
          </a:p>
          <a:p>
            <a:r>
              <a:t>https://www.riigiteataja.ee/et/akt/414042026004</a:t>
            </a:r>
          </a:p>
          <a:p>
            <a:endParaRPr/>
          </a:p>
          <a:p>
            <a:r>
              <a:t>Tallinna ja HOLi liikuvuskava, teade 29.05.2026</a:t>
            </a:r>
          </a:p>
          <a:p>
            <a:r>
              <a:t>https://icg.tallinn.ee/et/group/638/news?page=3</a:t>
            </a:r>
          </a:p>
          <a:p>
            <a:endParaRPr/>
          </a:p>
          <a:p>
            <a:r>
              <a:t>Harjumaa tervise- ja heaolustrateegia 2036+, lk 33–35</a:t>
            </a:r>
          </a:p>
          <a:p>
            <a:r>
              <a:t>https://www.hol.ee/storage/_core/harjumaa-tervise-heaolustrateegia-2036-kinnitatud.pdf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828238D-6170-4F43-BC2F-6F3CC8F3D50F}"/>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6C843B80-75E9-4FBC-85FF-39E79DE42737}"/>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D16D6CA7-CB96-4EDF-994E-6C8ABC180B8F}"/>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BC31E18-7BFC-4F3F-9A4F-86D03B42C251}"/>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4AA3ECCA-C064-413D-9610-0A27183CDC43}"/>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3C79846B-913D-48DF-85D2-36CE9D6096D6}"/>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D4123362-9854-4CC8-A56B-011A502A1F27}"/>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FF285821-2112-4232-93B2-13F9BBCF738B}"/>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2C5D524-A6FC-4E38-866F-E5180CA8FA6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A6AEC109-CFC5-4DD3-BCE7-352C070BC5A3}"/>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hyperlink" Target="https://www.tallinn.ee/et/liikuvus/liiklusohutus" TargetMode="External"/><Relationship Id="rId13" Type="http://schemas.openxmlformats.org/officeDocument/2006/relationships/hyperlink" Target="https://www.keskhaigla.ee/patsiendile-ja-kulastajale/uksused-ja-teenused/oendusabikliinik/ravikindlustamata-patsientide-vastuvott" TargetMode="External"/><Relationship Id="rId3" Type="http://schemas.openxmlformats.org/officeDocument/2006/relationships/hyperlink" Target="https://files.tallinn.ee/live/s3fs-public/inline-files/Tallinn_2025_aastav2ljanne_web.pdf" TargetMode="External"/><Relationship Id="rId7" Type="http://schemas.openxmlformats.org/officeDocument/2006/relationships/hyperlink" Target="https://www.riigiteataja.ee/akt/408072025004" TargetMode="External"/><Relationship Id="rId12" Type="http://schemas.openxmlformats.org/officeDocument/2006/relationships/hyperlink" Target="https://www.tallinn.ee/et/koduteenus"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hyperlink" Target="https://files.tallinn.ee/live/s3fs-public/inline-files/Raamat%2023.01.2026.pdf" TargetMode="External"/><Relationship Id="rId11" Type="http://schemas.openxmlformats.org/officeDocument/2006/relationships/hyperlink" Target="https://www.tallinn.ee/et/eakate-paevakeskused" TargetMode="External"/><Relationship Id="rId5" Type="http://schemas.openxmlformats.org/officeDocument/2006/relationships/hyperlink" Target="https://files.tallinn.ee/live/s3fs-public/inline-files/Tallinna%20linna%202025.%20aasta%20konsolideeritud%20majandusaasta%20aruanne.pdf" TargetMode="External"/><Relationship Id="rId10" Type="http://schemas.openxmlformats.org/officeDocument/2006/relationships/hyperlink" Target="https://tai.ee/et/instituudist/koostoo/communities-care" TargetMode="External"/><Relationship Id="rId4" Type="http://schemas.openxmlformats.org/officeDocument/2006/relationships/hyperlink" Target="https://files.tallinn.ee/live/s3fs-public/inline-files/Tallinn_2026_aastav2ljanne_EST_digi_veeb.pdf" TargetMode="External"/><Relationship Id="rId9" Type="http://schemas.openxmlformats.org/officeDocument/2006/relationships/hyperlink" Target="https://www.tallinn.ee/et/uudis/selgunud-tallinnalt-toetust-saavad-linnaaiad" TargetMode="External"/><Relationship Id="rId14" Type="http://schemas.openxmlformats.org/officeDocument/2006/relationships/hyperlink" Target="https://strateegia.tallinn.ee/jalgi/"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www.hol.ee/storage/_core/harjumaa-tervise-heaolustrateegia-2036-kinnitatud.pdf" TargetMode="External"/><Relationship Id="rId3" Type="http://schemas.openxmlformats.org/officeDocument/2006/relationships/hyperlink" Target="https://www.tallinn.ee/et/koalitsioonileping-2025" TargetMode="External"/><Relationship Id="rId7" Type="http://schemas.openxmlformats.org/officeDocument/2006/relationships/hyperlink" Target="https://icg.tallinn.ee/et/group/638/news?page=3"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hyperlink" Target="https://www.riigiteataja.ee/et/akt/414042026004" TargetMode="External"/><Relationship Id="rId5" Type="http://schemas.openxmlformats.org/officeDocument/2006/relationships/hyperlink" Target="https://strateegia.tallinn.ee/tervis-ja-tervishoid/" TargetMode="External"/><Relationship Id="rId4" Type="http://schemas.openxmlformats.org/officeDocument/2006/relationships/hyperlink" Target="https://files.tallinn.ee/live/s3fs-public/inline-files/Tallinna%20Linnavalitsuse%20tegevusprogramm%20aastateks%202026-2029.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23047"/>
        </a:solidFill>
        <a:effectLst/>
      </p:bgPr>
    </p:bg>
    <p:spTree>
      <p:nvGrpSpPr>
        <p:cNvPr id="1" name=""/>
        <p:cNvGrpSpPr/>
        <p:nvPr/>
      </p:nvGrpSpPr>
      <p:grpSpPr>
        <a:xfrm>
          <a:off x="0" y="0"/>
          <a:ext cx="0" cy="0"/>
          <a:chOff x="0" y="0"/>
          <a:chExt cx="0" cy="0"/>
        </a:xfrm>
      </p:grpSpPr>
      <p:pic>
        <p:nvPicPr>
          <p:cNvPr id="5" name="Pilt 4">
            <a:extLst>
              <a:ext uri="{FF2B5EF4-FFF2-40B4-BE49-F238E27FC236}">
                <a16:creationId xmlns:a16="http://schemas.microsoft.com/office/drawing/2014/main" id="{ADD4490D-E2B4-41DF-BD08-655CDBB935BB}"/>
              </a:ext>
            </a:extLst>
          </p:cNvPr>
          <p:cNvPicPr>
            <a:picLocks noChangeAspect="1"/>
          </p:cNvPicPr>
          <p:nvPr/>
        </p:nvPicPr>
        <p:blipFill>
          <a:blip r:embed="rId3"/>
          <a:srcRect t="27798" b="27798"/>
          <a:stretch>
            <a:fillRect/>
          </a:stretch>
        </p:blipFill>
        <p:spPr>
          <a:xfrm>
            <a:off x="0" y="0"/>
            <a:ext cx="12192000" cy="3048000"/>
          </a:xfrm>
          <a:prstGeom prst="rect">
            <a:avLst/>
          </a:prstGeom>
        </p:spPr>
      </p:pic>
      <p:sp>
        <p:nvSpPr>
          <p:cNvPr id="2" name="cover-title">
            <a:extLst>
              <a:ext uri="{FF2B5EF4-FFF2-40B4-BE49-F238E27FC236}">
                <a16:creationId xmlns:a16="http://schemas.microsoft.com/office/drawing/2014/main" id="{CFB0B88F-3B84-4E7E-81AD-A48B800FA52E}"/>
              </a:ext>
            </a:extLst>
          </p:cNvPr>
          <p:cNvSpPr>
            <a:spLocks noGrp="1"/>
          </p:cNvSpPr>
          <p:nvPr/>
        </p:nvSpPr>
        <p:spPr>
          <a:xfrm>
            <a:off x="590550" y="3448050"/>
            <a:ext cx="11010900" cy="838200"/>
          </a:xfrm>
          <a:prstGeom prst="rect">
            <a:avLst/>
          </a:prstGeom>
          <a:noFill/>
          <a:ln w="0">
            <a:noFill/>
            <a:prstDash val="solid"/>
          </a:ln>
        </p:spPr>
        <p:txBody>
          <a:bodyPr wrap="square" lIns="0" tIns="0" rIns="0" bIns="0" anchor="t">
            <a:noAutofit/>
          </a:bodyPr>
          <a:lstStyle>
            <a:defPPr>
              <a:defRPr sz="4350" b="1">
                <a:solidFill>
                  <a:srgbClr val="FFFFFF"/>
                </a:solidFill>
                <a:latin typeface="DejaVu Sans"/>
                <a:ea typeface="DejaVu Sans"/>
                <a:cs typeface="DejaVu Sans"/>
              </a:defRPr>
            </a:defPPr>
            <a:lvl1pPr>
              <a:defRPr sz="4350" b="1">
                <a:solidFill>
                  <a:srgbClr val="FFFFFF"/>
                </a:solidFill>
                <a:latin typeface="DejaVu Sans"/>
                <a:ea typeface="DejaVu Sans"/>
                <a:cs typeface="DejaVu Sans"/>
              </a:defRPr>
            </a:lvl1pPr>
            <a:lvl2pPr>
              <a:defRPr sz="4350" b="1">
                <a:solidFill>
                  <a:srgbClr val="FFFFFF"/>
                </a:solidFill>
                <a:latin typeface="DejaVu Sans"/>
                <a:ea typeface="DejaVu Sans"/>
                <a:cs typeface="DejaVu Sans"/>
              </a:defRPr>
            </a:lvl2pPr>
            <a:lvl3pPr>
              <a:defRPr sz="4350" b="1">
                <a:solidFill>
                  <a:srgbClr val="FFFFFF"/>
                </a:solidFill>
                <a:latin typeface="DejaVu Sans"/>
                <a:ea typeface="DejaVu Sans"/>
                <a:cs typeface="DejaVu Sans"/>
              </a:defRPr>
            </a:lvl3pPr>
            <a:lvl4pPr>
              <a:defRPr sz="4350" b="1">
                <a:solidFill>
                  <a:srgbClr val="FFFFFF"/>
                </a:solidFill>
                <a:latin typeface="DejaVu Sans"/>
                <a:ea typeface="DejaVu Sans"/>
                <a:cs typeface="DejaVu Sans"/>
              </a:defRPr>
            </a:lvl4pPr>
            <a:lvl5pPr>
              <a:defRPr sz="4350" b="1">
                <a:solidFill>
                  <a:srgbClr val="FFFFFF"/>
                </a:solidFill>
                <a:latin typeface="DejaVu Sans"/>
                <a:ea typeface="DejaVu Sans"/>
                <a:cs typeface="DejaVu Sans"/>
              </a:defRPr>
            </a:lvl5pPr>
            <a:lvl6pPr>
              <a:defRPr sz="4350" b="1">
                <a:solidFill>
                  <a:srgbClr val="FFFFFF"/>
                </a:solidFill>
                <a:latin typeface="DejaVu Sans"/>
                <a:ea typeface="DejaVu Sans"/>
                <a:cs typeface="DejaVu Sans"/>
              </a:defRPr>
            </a:lvl6pPr>
            <a:lvl7pPr>
              <a:defRPr sz="4350" b="1">
                <a:solidFill>
                  <a:srgbClr val="FFFFFF"/>
                </a:solidFill>
                <a:latin typeface="DejaVu Sans"/>
                <a:ea typeface="DejaVu Sans"/>
                <a:cs typeface="DejaVu Sans"/>
              </a:defRPr>
            </a:lvl7pPr>
            <a:lvl8pPr>
              <a:defRPr sz="4350" b="1">
                <a:solidFill>
                  <a:srgbClr val="FFFFFF"/>
                </a:solidFill>
                <a:latin typeface="DejaVu Sans"/>
                <a:ea typeface="DejaVu Sans"/>
                <a:cs typeface="DejaVu Sans"/>
              </a:defRPr>
            </a:lvl8pPr>
            <a:lvl9pPr>
              <a:defRPr sz="4350" b="1">
                <a:solidFill>
                  <a:srgbClr val="FFFFFF"/>
                </a:solidFill>
                <a:latin typeface="DejaVu Sans"/>
                <a:ea typeface="DejaVu Sans"/>
                <a:cs typeface="DejaVu Sans"/>
              </a:defRPr>
            </a:lvl9pPr>
          </a:lstStyle>
          <a:p>
            <a:pPr>
              <a:defRPr sz="4350" b="1">
                <a:solidFill>
                  <a:srgbClr val="FFFFFF"/>
                </a:solidFill>
                <a:latin typeface="DejaVu Sans"/>
                <a:ea typeface="DejaVu Sans"/>
                <a:cs typeface="DejaVu Sans"/>
              </a:defRPr>
            </a:pPr>
            <a:r>
              <a:rPr sz="4350" b="1">
                <a:solidFill>
                  <a:srgbClr val="FFFFFF"/>
                </a:solidFill>
                <a:latin typeface="DejaVu Sans"/>
                <a:ea typeface="DejaVu Sans"/>
                <a:cs typeface="DejaVu Sans"/>
              </a:rPr>
              <a:t>Tallinna tervisedendus</a:t>
            </a:r>
          </a:p>
        </p:txBody>
      </p:sp>
      <p:sp>
        <p:nvSpPr>
          <p:cNvPr id="3" name="cover-subtitle">
            <a:extLst>
              <a:ext uri="{FF2B5EF4-FFF2-40B4-BE49-F238E27FC236}">
                <a16:creationId xmlns:a16="http://schemas.microsoft.com/office/drawing/2014/main" id="{3FD95CB3-8680-4AE1-9CF1-0706C34F82FD}"/>
              </a:ext>
            </a:extLst>
          </p:cNvPr>
          <p:cNvSpPr>
            <a:spLocks noGrp="1"/>
          </p:cNvSpPr>
          <p:nvPr/>
        </p:nvSpPr>
        <p:spPr>
          <a:xfrm>
            <a:off x="590550" y="4438650"/>
            <a:ext cx="11010900" cy="619125"/>
          </a:xfrm>
          <a:prstGeom prst="rect">
            <a:avLst/>
          </a:prstGeom>
          <a:noFill/>
          <a:ln w="0">
            <a:noFill/>
            <a:prstDash val="solid"/>
          </a:ln>
        </p:spPr>
        <p:txBody>
          <a:bodyPr wrap="square" lIns="0" tIns="0" rIns="0" bIns="0" anchor="t">
            <a:noAutofit/>
          </a:bodyPr>
          <a:lstStyle>
            <a:defPPr>
              <a:defRPr sz="2550" b="0">
                <a:solidFill>
                  <a:srgbClr val="CFE8E7"/>
                </a:solidFill>
                <a:latin typeface="DejaVu Sans"/>
                <a:ea typeface="DejaVu Sans"/>
                <a:cs typeface="DejaVu Sans"/>
              </a:defRPr>
            </a:defPPr>
            <a:lvl1pPr>
              <a:defRPr sz="2550" b="0">
                <a:solidFill>
                  <a:srgbClr val="CFE8E7"/>
                </a:solidFill>
                <a:latin typeface="DejaVu Sans"/>
                <a:ea typeface="DejaVu Sans"/>
                <a:cs typeface="DejaVu Sans"/>
              </a:defRPr>
            </a:lvl1pPr>
            <a:lvl2pPr>
              <a:defRPr sz="2550" b="0">
                <a:solidFill>
                  <a:srgbClr val="CFE8E7"/>
                </a:solidFill>
                <a:latin typeface="DejaVu Sans"/>
                <a:ea typeface="DejaVu Sans"/>
                <a:cs typeface="DejaVu Sans"/>
              </a:defRPr>
            </a:lvl2pPr>
            <a:lvl3pPr>
              <a:defRPr sz="2550" b="0">
                <a:solidFill>
                  <a:srgbClr val="CFE8E7"/>
                </a:solidFill>
                <a:latin typeface="DejaVu Sans"/>
                <a:ea typeface="DejaVu Sans"/>
                <a:cs typeface="DejaVu Sans"/>
              </a:defRPr>
            </a:lvl3pPr>
            <a:lvl4pPr>
              <a:defRPr sz="2550" b="0">
                <a:solidFill>
                  <a:srgbClr val="CFE8E7"/>
                </a:solidFill>
                <a:latin typeface="DejaVu Sans"/>
                <a:ea typeface="DejaVu Sans"/>
                <a:cs typeface="DejaVu Sans"/>
              </a:defRPr>
            </a:lvl4pPr>
            <a:lvl5pPr>
              <a:defRPr sz="2550" b="0">
                <a:solidFill>
                  <a:srgbClr val="CFE8E7"/>
                </a:solidFill>
                <a:latin typeface="DejaVu Sans"/>
                <a:ea typeface="DejaVu Sans"/>
                <a:cs typeface="DejaVu Sans"/>
              </a:defRPr>
            </a:lvl5pPr>
            <a:lvl6pPr>
              <a:defRPr sz="2550" b="0">
                <a:solidFill>
                  <a:srgbClr val="CFE8E7"/>
                </a:solidFill>
                <a:latin typeface="DejaVu Sans"/>
                <a:ea typeface="DejaVu Sans"/>
                <a:cs typeface="DejaVu Sans"/>
              </a:defRPr>
            </a:lvl6pPr>
            <a:lvl7pPr>
              <a:defRPr sz="2550" b="0">
                <a:solidFill>
                  <a:srgbClr val="CFE8E7"/>
                </a:solidFill>
                <a:latin typeface="DejaVu Sans"/>
                <a:ea typeface="DejaVu Sans"/>
                <a:cs typeface="DejaVu Sans"/>
              </a:defRPr>
            </a:lvl7pPr>
            <a:lvl8pPr>
              <a:defRPr sz="2550" b="0">
                <a:solidFill>
                  <a:srgbClr val="CFE8E7"/>
                </a:solidFill>
                <a:latin typeface="DejaVu Sans"/>
                <a:ea typeface="DejaVu Sans"/>
                <a:cs typeface="DejaVu Sans"/>
              </a:defRPr>
            </a:lvl8pPr>
            <a:lvl9pPr>
              <a:defRPr sz="2550" b="0">
                <a:solidFill>
                  <a:srgbClr val="CFE8E7"/>
                </a:solidFill>
                <a:latin typeface="DejaVu Sans"/>
                <a:ea typeface="DejaVu Sans"/>
                <a:cs typeface="DejaVu Sans"/>
              </a:defRPr>
            </a:lvl9pPr>
          </a:lstStyle>
          <a:p>
            <a:pPr>
              <a:defRPr sz="2550" b="0">
                <a:solidFill>
                  <a:srgbClr val="CFE8E7"/>
                </a:solidFill>
                <a:latin typeface="DejaVu Sans"/>
                <a:ea typeface="DejaVu Sans"/>
                <a:cs typeface="DejaVu Sans"/>
              </a:defRPr>
            </a:pPr>
            <a:r>
              <a:rPr sz="2550" b="0">
                <a:solidFill>
                  <a:srgbClr val="CFE8E7"/>
                </a:solidFill>
                <a:latin typeface="DejaVu Sans"/>
                <a:ea typeface="DejaVu Sans"/>
                <a:cs typeface="DejaVu Sans"/>
              </a:rPr>
              <a:t>Praegune seis ja lähiaastate suunad</a:t>
            </a:r>
          </a:p>
        </p:txBody>
      </p:sp>
      <p:sp>
        <p:nvSpPr>
          <p:cNvPr id="4" name="presenter">
            <a:extLst>
              <a:ext uri="{FF2B5EF4-FFF2-40B4-BE49-F238E27FC236}">
                <a16:creationId xmlns:a16="http://schemas.microsoft.com/office/drawing/2014/main" id="{1AF7D4BE-A09C-42E0-B18E-E67CE599F63B}"/>
              </a:ext>
            </a:extLst>
          </p:cNvPr>
          <p:cNvSpPr>
            <a:spLocks noGrp="1"/>
          </p:cNvSpPr>
          <p:nvPr/>
        </p:nvSpPr>
        <p:spPr>
          <a:xfrm>
            <a:off x="590550" y="5486400"/>
            <a:ext cx="10763250" cy="723900"/>
          </a:xfrm>
          <a:prstGeom prst="rect">
            <a:avLst/>
          </a:prstGeom>
          <a:noFill/>
          <a:ln w="0">
            <a:noFill/>
            <a:prstDash val="solid"/>
          </a:ln>
        </p:spPr>
        <p:txBody>
          <a:bodyPr wrap="square" lIns="0" tIns="0" rIns="0" bIns="0" anchor="t">
            <a:noAutofit/>
          </a:bodyPr>
          <a:lstStyle>
            <a:defPPr>
              <a:defRPr sz="1875" b="0">
                <a:solidFill>
                  <a:srgbClr val="FFFFFF"/>
                </a:solidFill>
                <a:latin typeface="DejaVu Sans"/>
                <a:ea typeface="DejaVu Sans"/>
                <a:cs typeface="DejaVu Sans"/>
              </a:defRPr>
            </a:defPPr>
            <a:lvl1pPr>
              <a:defRPr sz="1875" b="0">
                <a:solidFill>
                  <a:srgbClr val="FFFFFF"/>
                </a:solidFill>
                <a:latin typeface="DejaVu Sans"/>
                <a:ea typeface="DejaVu Sans"/>
                <a:cs typeface="DejaVu Sans"/>
              </a:defRPr>
            </a:lvl1pPr>
            <a:lvl2pPr>
              <a:defRPr sz="1875" b="0">
                <a:solidFill>
                  <a:srgbClr val="FFFFFF"/>
                </a:solidFill>
                <a:latin typeface="DejaVu Sans"/>
                <a:ea typeface="DejaVu Sans"/>
                <a:cs typeface="DejaVu Sans"/>
              </a:defRPr>
            </a:lvl2pPr>
            <a:lvl3pPr>
              <a:defRPr sz="1875" b="0">
                <a:solidFill>
                  <a:srgbClr val="FFFFFF"/>
                </a:solidFill>
                <a:latin typeface="DejaVu Sans"/>
                <a:ea typeface="DejaVu Sans"/>
                <a:cs typeface="DejaVu Sans"/>
              </a:defRPr>
            </a:lvl3pPr>
            <a:lvl4pPr>
              <a:defRPr sz="1875" b="0">
                <a:solidFill>
                  <a:srgbClr val="FFFFFF"/>
                </a:solidFill>
                <a:latin typeface="DejaVu Sans"/>
                <a:ea typeface="DejaVu Sans"/>
                <a:cs typeface="DejaVu Sans"/>
              </a:defRPr>
            </a:lvl4pPr>
            <a:lvl5pPr>
              <a:defRPr sz="1875" b="0">
                <a:solidFill>
                  <a:srgbClr val="FFFFFF"/>
                </a:solidFill>
                <a:latin typeface="DejaVu Sans"/>
                <a:ea typeface="DejaVu Sans"/>
                <a:cs typeface="DejaVu Sans"/>
              </a:defRPr>
            </a:lvl5pPr>
            <a:lvl6pPr>
              <a:defRPr sz="1875" b="0">
                <a:solidFill>
                  <a:srgbClr val="FFFFFF"/>
                </a:solidFill>
                <a:latin typeface="DejaVu Sans"/>
                <a:ea typeface="DejaVu Sans"/>
                <a:cs typeface="DejaVu Sans"/>
              </a:defRPr>
            </a:lvl6pPr>
            <a:lvl7pPr>
              <a:defRPr sz="1875" b="0">
                <a:solidFill>
                  <a:srgbClr val="FFFFFF"/>
                </a:solidFill>
                <a:latin typeface="DejaVu Sans"/>
                <a:ea typeface="DejaVu Sans"/>
                <a:cs typeface="DejaVu Sans"/>
              </a:defRPr>
            </a:lvl7pPr>
            <a:lvl8pPr>
              <a:defRPr sz="1875" b="0">
                <a:solidFill>
                  <a:srgbClr val="FFFFFF"/>
                </a:solidFill>
                <a:latin typeface="DejaVu Sans"/>
                <a:ea typeface="DejaVu Sans"/>
                <a:cs typeface="DejaVu Sans"/>
              </a:defRPr>
            </a:lvl8pPr>
            <a:lvl9pPr>
              <a:defRPr sz="1875" b="0">
                <a:solidFill>
                  <a:srgbClr val="FFFFFF"/>
                </a:solidFill>
                <a:latin typeface="DejaVu Sans"/>
                <a:ea typeface="DejaVu Sans"/>
                <a:cs typeface="DejaVu Sans"/>
              </a:defRPr>
            </a:lvl9pPr>
          </a:lstStyle>
          <a:p>
            <a:pPr>
              <a:defRPr sz="1875" b="0">
                <a:solidFill>
                  <a:srgbClr val="FFFFFF"/>
                </a:solidFill>
                <a:latin typeface="DejaVu Sans"/>
                <a:ea typeface="DejaVu Sans"/>
                <a:cs typeface="DejaVu Sans"/>
              </a:defRPr>
            </a:pPr>
            <a:r>
              <a:rPr sz="1875" b="0">
                <a:solidFill>
                  <a:srgbClr val="FFFFFF"/>
                </a:solidFill>
                <a:latin typeface="DejaVu Sans"/>
                <a:ea typeface="DejaVu Sans"/>
                <a:cs typeface="DejaVu Sans"/>
              </a:rPr>
              <a:t>Riina Solman</a:t>
            </a:r>
          </a:p>
          <a:p>
            <a:pPr>
              <a:defRPr sz="1875" b="0">
                <a:solidFill>
                  <a:srgbClr val="FFFFFF"/>
                </a:solidFill>
                <a:latin typeface="DejaVu Sans"/>
                <a:ea typeface="DejaVu Sans"/>
                <a:cs typeface="DejaVu Sans"/>
              </a:defRPr>
            </a:pPr>
            <a:r>
              <a:rPr sz="1875" b="0">
                <a:solidFill>
                  <a:srgbClr val="FFFFFF"/>
                </a:solidFill>
                <a:latin typeface="DejaVu Sans"/>
                <a:ea typeface="DejaVu Sans"/>
                <a:cs typeface="DejaVu Sans"/>
              </a:rPr>
              <a:t>Harjumaa omavalitsustele</a:t>
            </a:r>
          </a:p>
        </p:txBody>
      </p:sp>
    </p:spTree>
    <p:extLst>
      <p:ext uri="{BB962C8B-B14F-4D97-AF65-F5344CB8AC3E}">
        <p14:creationId xmlns:p14="http://schemas.microsoft.com/office/powerpoint/2010/main" val="392162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212EF66F-E005-4D47-AE2C-382A65456764}"/>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Tallinna tervisedenduse praegune seis</a:t>
            </a:r>
          </a:p>
        </p:txBody>
      </p:sp>
      <p:sp>
        <p:nvSpPr>
          <p:cNvPr id="2" name="source">
            <a:extLst>
              <a:ext uri="{FF2B5EF4-FFF2-40B4-BE49-F238E27FC236}">
                <a16:creationId xmlns:a16="http://schemas.microsoft.com/office/drawing/2014/main" id="{41AB0777-3178-4C73-A622-07CD99BA06AC}"/>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Allikad: Tallinn 2026; linna 2025. aasta tegevusaruanne; Tallinn 2035</a:t>
            </a:r>
          </a:p>
        </p:txBody>
      </p:sp>
      <p:sp>
        <p:nvSpPr>
          <p:cNvPr id="3" name="page">
            <a:extLst>
              <a:ext uri="{FF2B5EF4-FFF2-40B4-BE49-F238E27FC236}">
                <a16:creationId xmlns:a16="http://schemas.microsoft.com/office/drawing/2014/main" id="{C0CD6A4A-572B-4154-823C-E3E0B07A1F21}"/>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02</a:t>
            </a:r>
          </a:p>
        </p:txBody>
      </p:sp>
      <p:sp>
        <p:nvSpPr>
          <p:cNvPr id="4" name="label-0">
            <a:extLst>
              <a:ext uri="{FF2B5EF4-FFF2-40B4-BE49-F238E27FC236}">
                <a16:creationId xmlns:a16="http://schemas.microsoft.com/office/drawing/2014/main" id="{16F7BD97-EC07-44CA-AF2C-F3B27CB54BFE}"/>
              </a:ext>
            </a:extLst>
          </p:cNvPr>
          <p:cNvSpPr>
            <a:spLocks noGrp="1"/>
          </p:cNvSpPr>
          <p:nvPr/>
        </p:nvSpPr>
        <p:spPr>
          <a:xfrm>
            <a:off x="590550" y="149542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Murekohad</a:t>
            </a:r>
          </a:p>
        </p:txBody>
      </p:sp>
      <p:sp>
        <p:nvSpPr>
          <p:cNvPr id="5" name="body-0">
            <a:extLst>
              <a:ext uri="{FF2B5EF4-FFF2-40B4-BE49-F238E27FC236}">
                <a16:creationId xmlns:a16="http://schemas.microsoft.com/office/drawing/2014/main" id="{8F5BCF46-3D4C-4AF9-8DB4-3EF8CD61A2AB}"/>
              </a:ext>
            </a:extLst>
          </p:cNvPr>
          <p:cNvSpPr>
            <a:spLocks noGrp="1"/>
          </p:cNvSpPr>
          <p:nvPr/>
        </p:nvSpPr>
        <p:spPr>
          <a:xfrm>
            <a:off x="3857625" y="149542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Laste ja täiskasvanute liigne kehakaal. Vaimse tervise koormus, noorte unevaegus ja riskikäitumine. Eakate kasvav abivajadus.</a:t>
            </a:r>
          </a:p>
        </p:txBody>
      </p:sp>
      <p:sp>
        <p:nvSpPr>
          <p:cNvPr id="6" name="label-1">
            <a:extLst>
              <a:ext uri="{FF2B5EF4-FFF2-40B4-BE49-F238E27FC236}">
                <a16:creationId xmlns:a16="http://schemas.microsoft.com/office/drawing/2014/main" id="{FBD9F888-9BC5-42B0-A072-B7C1A9DDC4FB}"/>
              </a:ext>
            </a:extLst>
          </p:cNvPr>
          <p:cNvSpPr>
            <a:spLocks noGrp="1"/>
          </p:cNvSpPr>
          <p:nvPr/>
        </p:nvSpPr>
        <p:spPr>
          <a:xfrm>
            <a:off x="590550" y="2990850"/>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Käimasolev töö</a:t>
            </a:r>
          </a:p>
        </p:txBody>
      </p:sp>
      <p:sp>
        <p:nvSpPr>
          <p:cNvPr id="7" name="body-1">
            <a:extLst>
              <a:ext uri="{FF2B5EF4-FFF2-40B4-BE49-F238E27FC236}">
                <a16:creationId xmlns:a16="http://schemas.microsoft.com/office/drawing/2014/main" id="{35CCAF3F-3CBC-4706-BE17-52E368507C4A}"/>
              </a:ext>
            </a:extLst>
          </p:cNvPr>
          <p:cNvSpPr>
            <a:spLocks noGrp="1"/>
          </p:cNvSpPr>
          <p:nvPr/>
        </p:nvSpPr>
        <p:spPr>
          <a:xfrm>
            <a:off x="3857625" y="2990850"/>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Koolide ennetusprogrammid, perede varajane tugi, linnaosade tegevused, nõustamine ja kodus toimetuleku toetamine.</a:t>
            </a:r>
          </a:p>
        </p:txBody>
      </p:sp>
      <p:sp>
        <p:nvSpPr>
          <p:cNvPr id="8" name="label-2">
            <a:extLst>
              <a:ext uri="{FF2B5EF4-FFF2-40B4-BE49-F238E27FC236}">
                <a16:creationId xmlns:a16="http://schemas.microsoft.com/office/drawing/2014/main" id="{9DA9FFD4-6BC2-4F93-8A3B-D31706C1473E}"/>
              </a:ext>
            </a:extLst>
          </p:cNvPr>
          <p:cNvSpPr>
            <a:spLocks noGrp="1"/>
          </p:cNvSpPr>
          <p:nvPr/>
        </p:nvSpPr>
        <p:spPr>
          <a:xfrm>
            <a:off x="590550" y="448627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Laiem vaade</a:t>
            </a:r>
          </a:p>
        </p:txBody>
      </p:sp>
      <p:sp>
        <p:nvSpPr>
          <p:cNvPr id="9" name="body-2">
            <a:extLst>
              <a:ext uri="{FF2B5EF4-FFF2-40B4-BE49-F238E27FC236}">
                <a16:creationId xmlns:a16="http://schemas.microsoft.com/office/drawing/2014/main" id="{95D43ED1-4900-42F9-BFB5-F97629731CF3}"/>
              </a:ext>
            </a:extLst>
          </p:cNvPr>
          <p:cNvSpPr>
            <a:spLocks noGrp="1"/>
          </p:cNvSpPr>
          <p:nvPr/>
        </p:nvSpPr>
        <p:spPr>
          <a:xfrm>
            <a:off x="3857625" y="448627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Liikumiskeskkond ja ligipääsetavus. Abi kättesaadavus erineva sissetuleku ja abivajadusega elanikele.</a:t>
            </a:r>
          </a:p>
        </p:txBody>
      </p:sp>
    </p:spTree>
    <p:extLst>
      <p:ext uri="{BB962C8B-B14F-4D97-AF65-F5344CB8AC3E}">
        <p14:creationId xmlns:p14="http://schemas.microsoft.com/office/powerpoint/2010/main" val="1501188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E6AF27CF-2A51-41F2-B4AB-D2D1A0CA7364}"/>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Laste ja noorte tervis</a:t>
            </a:r>
          </a:p>
        </p:txBody>
      </p:sp>
      <p:sp>
        <p:nvSpPr>
          <p:cNvPr id="2" name="source">
            <a:extLst>
              <a:ext uri="{FF2B5EF4-FFF2-40B4-BE49-F238E27FC236}">
                <a16:creationId xmlns:a16="http://schemas.microsoft.com/office/drawing/2014/main" id="{C763E619-E0F7-4463-A3D1-D21DFDF997AF}"/>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Allikad: Tallinn 2025, lk 31; 2025. aasta tegevusaruanne; Tallinn 2026, lk 7</a:t>
            </a:r>
          </a:p>
        </p:txBody>
      </p:sp>
      <p:sp>
        <p:nvSpPr>
          <p:cNvPr id="3" name="page">
            <a:extLst>
              <a:ext uri="{FF2B5EF4-FFF2-40B4-BE49-F238E27FC236}">
                <a16:creationId xmlns:a16="http://schemas.microsoft.com/office/drawing/2014/main" id="{F8248C52-2387-4740-A16E-6047196DB9C2}"/>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03</a:t>
            </a:r>
          </a:p>
        </p:txBody>
      </p:sp>
      <p:sp>
        <p:nvSpPr>
          <p:cNvPr id="4" name="chart-topic">
            <a:extLst>
              <a:ext uri="{FF2B5EF4-FFF2-40B4-BE49-F238E27FC236}">
                <a16:creationId xmlns:a16="http://schemas.microsoft.com/office/drawing/2014/main" id="{0BD4264E-C661-465D-B19F-B9587CC73D94}"/>
              </a:ext>
            </a:extLst>
          </p:cNvPr>
          <p:cNvSpPr>
            <a:spLocks noGrp="1"/>
          </p:cNvSpPr>
          <p:nvPr/>
        </p:nvSpPr>
        <p:spPr>
          <a:xfrm>
            <a:off x="590550" y="1466850"/>
            <a:ext cx="5000625" cy="762000"/>
          </a:xfrm>
          <a:prstGeom prst="rect">
            <a:avLst/>
          </a:prstGeom>
          <a:noFill/>
          <a:ln w="0">
            <a:noFill/>
            <a:prstDash val="solid"/>
          </a:ln>
        </p:spPr>
        <p:txBody>
          <a:bodyPr wrap="square" lIns="0" tIns="0" rIns="0" bIns="0" anchor="t">
            <a:noAutofit/>
          </a:bodyPr>
          <a:lstStyle>
            <a:defPPr>
              <a:defRPr sz="2100" b="1">
                <a:solidFill>
                  <a:srgbClr val="243C4C"/>
                </a:solidFill>
                <a:latin typeface="DejaVu Sans"/>
                <a:ea typeface="DejaVu Sans"/>
                <a:cs typeface="DejaVu Sans"/>
              </a:defRPr>
            </a:defPPr>
            <a:lvl1pPr>
              <a:defRPr sz="2100" b="1">
                <a:solidFill>
                  <a:srgbClr val="243C4C"/>
                </a:solidFill>
                <a:latin typeface="DejaVu Sans"/>
                <a:ea typeface="DejaVu Sans"/>
                <a:cs typeface="DejaVu Sans"/>
              </a:defRPr>
            </a:lvl1pPr>
            <a:lvl2pPr>
              <a:defRPr sz="2100" b="1">
                <a:solidFill>
                  <a:srgbClr val="243C4C"/>
                </a:solidFill>
                <a:latin typeface="DejaVu Sans"/>
                <a:ea typeface="DejaVu Sans"/>
                <a:cs typeface="DejaVu Sans"/>
              </a:defRPr>
            </a:lvl2pPr>
            <a:lvl3pPr>
              <a:defRPr sz="2100" b="1">
                <a:solidFill>
                  <a:srgbClr val="243C4C"/>
                </a:solidFill>
                <a:latin typeface="DejaVu Sans"/>
                <a:ea typeface="DejaVu Sans"/>
                <a:cs typeface="DejaVu Sans"/>
              </a:defRPr>
            </a:lvl3pPr>
            <a:lvl4pPr>
              <a:defRPr sz="2100" b="1">
                <a:solidFill>
                  <a:srgbClr val="243C4C"/>
                </a:solidFill>
                <a:latin typeface="DejaVu Sans"/>
                <a:ea typeface="DejaVu Sans"/>
                <a:cs typeface="DejaVu Sans"/>
              </a:defRPr>
            </a:lvl4pPr>
            <a:lvl5pPr>
              <a:defRPr sz="2100" b="1">
                <a:solidFill>
                  <a:srgbClr val="243C4C"/>
                </a:solidFill>
                <a:latin typeface="DejaVu Sans"/>
                <a:ea typeface="DejaVu Sans"/>
                <a:cs typeface="DejaVu Sans"/>
              </a:defRPr>
            </a:lvl5pPr>
            <a:lvl6pPr>
              <a:defRPr sz="2100" b="1">
                <a:solidFill>
                  <a:srgbClr val="243C4C"/>
                </a:solidFill>
                <a:latin typeface="DejaVu Sans"/>
                <a:ea typeface="DejaVu Sans"/>
                <a:cs typeface="DejaVu Sans"/>
              </a:defRPr>
            </a:lvl6pPr>
            <a:lvl7pPr>
              <a:defRPr sz="2100" b="1">
                <a:solidFill>
                  <a:srgbClr val="243C4C"/>
                </a:solidFill>
                <a:latin typeface="DejaVu Sans"/>
                <a:ea typeface="DejaVu Sans"/>
                <a:cs typeface="DejaVu Sans"/>
              </a:defRPr>
            </a:lvl7pPr>
            <a:lvl8pPr>
              <a:defRPr sz="2100" b="1">
                <a:solidFill>
                  <a:srgbClr val="243C4C"/>
                </a:solidFill>
                <a:latin typeface="DejaVu Sans"/>
                <a:ea typeface="DejaVu Sans"/>
                <a:cs typeface="DejaVu Sans"/>
              </a:defRPr>
            </a:lvl8pPr>
            <a:lvl9pPr>
              <a:defRPr sz="2100" b="1">
                <a:solidFill>
                  <a:srgbClr val="243C4C"/>
                </a:solidFill>
                <a:latin typeface="DejaVu Sans"/>
                <a:ea typeface="DejaVu Sans"/>
                <a:cs typeface="DejaVu Sans"/>
              </a:defRPr>
            </a:lvl9pPr>
          </a:lstStyle>
          <a:p>
            <a:pPr>
              <a:defRPr sz="2100" b="1">
                <a:solidFill>
                  <a:srgbClr val="243C4C"/>
                </a:solidFill>
                <a:latin typeface="DejaVu Sans"/>
                <a:ea typeface="DejaVu Sans"/>
                <a:cs typeface="DejaVu Sans"/>
              </a:defRPr>
            </a:pPr>
            <a:r>
              <a:rPr sz="2100" b="1">
                <a:solidFill>
                  <a:srgbClr val="243C4C"/>
                </a:solidFill>
                <a:latin typeface="DejaVu Sans"/>
                <a:ea typeface="DejaVu Sans"/>
                <a:cs typeface="DejaVu Sans"/>
              </a:rPr>
              <a:t>Ülekaalulised ja rasvunud</a:t>
            </a:r>
          </a:p>
          <a:p>
            <a:pPr>
              <a:defRPr sz="2100" b="1">
                <a:solidFill>
                  <a:srgbClr val="243C4C"/>
                </a:solidFill>
                <a:latin typeface="DejaVu Sans"/>
                <a:ea typeface="DejaVu Sans"/>
                <a:cs typeface="DejaVu Sans"/>
              </a:defRPr>
            </a:pPr>
            <a:r>
              <a:rPr sz="2100" b="1">
                <a:solidFill>
                  <a:srgbClr val="243C4C"/>
                </a:solidFill>
                <a:latin typeface="DejaVu Sans"/>
                <a:ea typeface="DejaVu Sans"/>
                <a:cs typeface="DejaVu Sans"/>
              </a:rPr>
              <a:t>4. klassi õpilased Tallinnas</a:t>
            </a:r>
          </a:p>
        </p:txBody>
      </p:sp>
      <p:graphicFrame>
        <p:nvGraphicFramePr>
          <p:cNvPr id="5" name="Chart">
            <a:extLst>
              <a:ext uri="{FF2B5EF4-FFF2-40B4-BE49-F238E27FC236}">
                <a16:creationId xmlns:a16="http://schemas.microsoft.com/office/drawing/2014/main" id="{7E57C275-A6B1-41BE-A154-3BB62D2AF079}"/>
              </a:ext>
            </a:extLst>
          </p:cNvPr>
          <p:cNvGraphicFramePr/>
          <p:nvPr/>
        </p:nvGraphicFramePr>
        <p:xfrm>
          <a:off x="590550" y="2076450"/>
          <a:ext cx="5143500" cy="3190875"/>
        </p:xfrm>
        <a:graphic>
          <a:graphicData uri="http://schemas.openxmlformats.org/drawingml/2006/chart">
            <c:chart xmlns:c="http://schemas.openxmlformats.org/drawingml/2006/chart" xmlns:r="http://schemas.openxmlformats.org/officeDocument/2006/relationships" r:id="rId3"/>
          </a:graphicData>
        </a:graphic>
      </p:graphicFrame>
      <p:sp>
        <p:nvSpPr>
          <p:cNvPr id="6" name="Koolide tegevused-head">
            <a:extLst>
              <a:ext uri="{FF2B5EF4-FFF2-40B4-BE49-F238E27FC236}">
                <a16:creationId xmlns:a16="http://schemas.microsoft.com/office/drawing/2014/main" id="{8AD5E11D-6C60-4980-AB04-59FBFE163398}"/>
              </a:ext>
            </a:extLst>
          </p:cNvPr>
          <p:cNvSpPr>
            <a:spLocks noGrp="1"/>
          </p:cNvSpPr>
          <p:nvPr/>
        </p:nvSpPr>
        <p:spPr>
          <a:xfrm>
            <a:off x="6191250" y="1524000"/>
            <a:ext cx="5410200" cy="400050"/>
          </a:xfrm>
          <a:prstGeom prst="rect">
            <a:avLst/>
          </a:prstGeom>
          <a:noFill/>
          <a:ln w="0">
            <a:noFill/>
            <a:prstDash val="solid"/>
          </a:ln>
        </p:spPr>
        <p:txBody>
          <a:bodyPr wrap="square" lIns="0" tIns="0" rIns="0" bIns="0" anchor="t">
            <a:noAutofit/>
          </a:bodyPr>
          <a:lstStyle>
            <a:defPPr>
              <a:defRPr sz="2175" b="1">
                <a:solidFill>
                  <a:srgbClr val="007F7B"/>
                </a:solidFill>
                <a:latin typeface="DejaVu Sans"/>
                <a:ea typeface="DejaVu Sans"/>
                <a:cs typeface="DejaVu Sans"/>
              </a:defRPr>
            </a:defPPr>
            <a:lvl1pPr>
              <a:defRPr sz="2175" b="1">
                <a:solidFill>
                  <a:srgbClr val="007F7B"/>
                </a:solidFill>
                <a:latin typeface="DejaVu Sans"/>
                <a:ea typeface="DejaVu Sans"/>
                <a:cs typeface="DejaVu Sans"/>
              </a:defRPr>
            </a:lvl1pPr>
            <a:lvl2pPr>
              <a:defRPr sz="2175" b="1">
                <a:solidFill>
                  <a:srgbClr val="007F7B"/>
                </a:solidFill>
                <a:latin typeface="DejaVu Sans"/>
                <a:ea typeface="DejaVu Sans"/>
                <a:cs typeface="DejaVu Sans"/>
              </a:defRPr>
            </a:lvl2pPr>
            <a:lvl3pPr>
              <a:defRPr sz="2175" b="1">
                <a:solidFill>
                  <a:srgbClr val="007F7B"/>
                </a:solidFill>
                <a:latin typeface="DejaVu Sans"/>
                <a:ea typeface="DejaVu Sans"/>
                <a:cs typeface="DejaVu Sans"/>
              </a:defRPr>
            </a:lvl3pPr>
            <a:lvl4pPr>
              <a:defRPr sz="2175" b="1">
                <a:solidFill>
                  <a:srgbClr val="007F7B"/>
                </a:solidFill>
                <a:latin typeface="DejaVu Sans"/>
                <a:ea typeface="DejaVu Sans"/>
                <a:cs typeface="DejaVu Sans"/>
              </a:defRPr>
            </a:lvl4pPr>
            <a:lvl5pPr>
              <a:defRPr sz="2175" b="1">
                <a:solidFill>
                  <a:srgbClr val="007F7B"/>
                </a:solidFill>
                <a:latin typeface="DejaVu Sans"/>
                <a:ea typeface="DejaVu Sans"/>
                <a:cs typeface="DejaVu Sans"/>
              </a:defRPr>
            </a:lvl5pPr>
            <a:lvl6pPr>
              <a:defRPr sz="2175" b="1">
                <a:solidFill>
                  <a:srgbClr val="007F7B"/>
                </a:solidFill>
                <a:latin typeface="DejaVu Sans"/>
                <a:ea typeface="DejaVu Sans"/>
                <a:cs typeface="DejaVu Sans"/>
              </a:defRPr>
            </a:lvl6pPr>
            <a:lvl7pPr>
              <a:defRPr sz="2175" b="1">
                <a:solidFill>
                  <a:srgbClr val="007F7B"/>
                </a:solidFill>
                <a:latin typeface="DejaVu Sans"/>
                <a:ea typeface="DejaVu Sans"/>
                <a:cs typeface="DejaVu Sans"/>
              </a:defRPr>
            </a:lvl7pPr>
            <a:lvl8pPr>
              <a:defRPr sz="2175" b="1">
                <a:solidFill>
                  <a:srgbClr val="007F7B"/>
                </a:solidFill>
                <a:latin typeface="DejaVu Sans"/>
                <a:ea typeface="DejaVu Sans"/>
                <a:cs typeface="DejaVu Sans"/>
              </a:defRPr>
            </a:lvl8pPr>
            <a:lvl9pPr>
              <a:defRPr sz="2175" b="1">
                <a:solidFill>
                  <a:srgbClr val="007F7B"/>
                </a:solidFill>
                <a:latin typeface="DejaVu Sans"/>
                <a:ea typeface="DejaVu Sans"/>
                <a:cs typeface="DejaVu Sans"/>
              </a:defRPr>
            </a:lvl9pPr>
          </a:lstStyle>
          <a:p>
            <a:pPr>
              <a:defRPr sz="2175" b="1">
                <a:solidFill>
                  <a:srgbClr val="007F7B"/>
                </a:solidFill>
                <a:latin typeface="DejaVu Sans"/>
                <a:ea typeface="DejaVu Sans"/>
                <a:cs typeface="DejaVu Sans"/>
              </a:defRPr>
            </a:pPr>
            <a:r>
              <a:rPr sz="2175" b="1">
                <a:solidFill>
                  <a:srgbClr val="007F7B"/>
                </a:solidFill>
                <a:latin typeface="DejaVu Sans"/>
                <a:ea typeface="DejaVu Sans"/>
                <a:cs typeface="DejaVu Sans"/>
              </a:rPr>
              <a:t>Koolide tegevused</a:t>
            </a:r>
          </a:p>
        </p:txBody>
      </p:sp>
      <p:sp>
        <p:nvSpPr>
          <p:cNvPr id="7" name="Koolide tegevused-body">
            <a:extLst>
              <a:ext uri="{FF2B5EF4-FFF2-40B4-BE49-F238E27FC236}">
                <a16:creationId xmlns:a16="http://schemas.microsoft.com/office/drawing/2014/main" id="{E1CAE594-9045-4E85-9C43-511072B64245}"/>
              </a:ext>
            </a:extLst>
          </p:cNvPr>
          <p:cNvSpPr>
            <a:spLocks noGrp="1"/>
          </p:cNvSpPr>
          <p:nvPr/>
        </p:nvSpPr>
        <p:spPr>
          <a:xfrm>
            <a:off x="6191250" y="1962150"/>
            <a:ext cx="5410200" cy="138112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Liikuma Kutsuv Kool, KiVa ja VEPA. Koolitervishoiu kontrollid hõlmasid 2025. aastal 95% kontrolli suunatud õpilastest.</a:t>
            </a:r>
          </a:p>
        </p:txBody>
      </p:sp>
      <p:sp>
        <p:nvSpPr>
          <p:cNvPr id="8" name="Lapse ja pere tugi-head">
            <a:extLst>
              <a:ext uri="{FF2B5EF4-FFF2-40B4-BE49-F238E27FC236}">
                <a16:creationId xmlns:a16="http://schemas.microsoft.com/office/drawing/2014/main" id="{B970F6B2-D9D7-4605-A02C-60564F7758B8}"/>
              </a:ext>
            </a:extLst>
          </p:cNvPr>
          <p:cNvSpPr>
            <a:spLocks noGrp="1"/>
          </p:cNvSpPr>
          <p:nvPr/>
        </p:nvSpPr>
        <p:spPr>
          <a:xfrm>
            <a:off x="6191250" y="3638550"/>
            <a:ext cx="5410200" cy="400050"/>
          </a:xfrm>
          <a:prstGeom prst="rect">
            <a:avLst/>
          </a:prstGeom>
          <a:noFill/>
          <a:ln w="0">
            <a:noFill/>
            <a:prstDash val="solid"/>
          </a:ln>
        </p:spPr>
        <p:txBody>
          <a:bodyPr wrap="square" lIns="0" tIns="0" rIns="0" bIns="0" anchor="t">
            <a:noAutofit/>
          </a:bodyPr>
          <a:lstStyle>
            <a:defPPr>
              <a:defRPr sz="2175" b="1">
                <a:solidFill>
                  <a:srgbClr val="007F7B"/>
                </a:solidFill>
                <a:latin typeface="DejaVu Sans"/>
                <a:ea typeface="DejaVu Sans"/>
                <a:cs typeface="DejaVu Sans"/>
              </a:defRPr>
            </a:defPPr>
            <a:lvl1pPr>
              <a:defRPr sz="2175" b="1">
                <a:solidFill>
                  <a:srgbClr val="007F7B"/>
                </a:solidFill>
                <a:latin typeface="DejaVu Sans"/>
                <a:ea typeface="DejaVu Sans"/>
                <a:cs typeface="DejaVu Sans"/>
              </a:defRPr>
            </a:lvl1pPr>
            <a:lvl2pPr>
              <a:defRPr sz="2175" b="1">
                <a:solidFill>
                  <a:srgbClr val="007F7B"/>
                </a:solidFill>
                <a:latin typeface="DejaVu Sans"/>
                <a:ea typeface="DejaVu Sans"/>
                <a:cs typeface="DejaVu Sans"/>
              </a:defRPr>
            </a:lvl2pPr>
            <a:lvl3pPr>
              <a:defRPr sz="2175" b="1">
                <a:solidFill>
                  <a:srgbClr val="007F7B"/>
                </a:solidFill>
                <a:latin typeface="DejaVu Sans"/>
                <a:ea typeface="DejaVu Sans"/>
                <a:cs typeface="DejaVu Sans"/>
              </a:defRPr>
            </a:lvl3pPr>
            <a:lvl4pPr>
              <a:defRPr sz="2175" b="1">
                <a:solidFill>
                  <a:srgbClr val="007F7B"/>
                </a:solidFill>
                <a:latin typeface="DejaVu Sans"/>
                <a:ea typeface="DejaVu Sans"/>
                <a:cs typeface="DejaVu Sans"/>
              </a:defRPr>
            </a:lvl4pPr>
            <a:lvl5pPr>
              <a:defRPr sz="2175" b="1">
                <a:solidFill>
                  <a:srgbClr val="007F7B"/>
                </a:solidFill>
                <a:latin typeface="DejaVu Sans"/>
                <a:ea typeface="DejaVu Sans"/>
                <a:cs typeface="DejaVu Sans"/>
              </a:defRPr>
            </a:lvl5pPr>
            <a:lvl6pPr>
              <a:defRPr sz="2175" b="1">
                <a:solidFill>
                  <a:srgbClr val="007F7B"/>
                </a:solidFill>
                <a:latin typeface="DejaVu Sans"/>
                <a:ea typeface="DejaVu Sans"/>
                <a:cs typeface="DejaVu Sans"/>
              </a:defRPr>
            </a:lvl6pPr>
            <a:lvl7pPr>
              <a:defRPr sz="2175" b="1">
                <a:solidFill>
                  <a:srgbClr val="007F7B"/>
                </a:solidFill>
                <a:latin typeface="DejaVu Sans"/>
                <a:ea typeface="DejaVu Sans"/>
                <a:cs typeface="DejaVu Sans"/>
              </a:defRPr>
            </a:lvl7pPr>
            <a:lvl8pPr>
              <a:defRPr sz="2175" b="1">
                <a:solidFill>
                  <a:srgbClr val="007F7B"/>
                </a:solidFill>
                <a:latin typeface="DejaVu Sans"/>
                <a:ea typeface="DejaVu Sans"/>
                <a:cs typeface="DejaVu Sans"/>
              </a:defRPr>
            </a:lvl8pPr>
            <a:lvl9pPr>
              <a:defRPr sz="2175" b="1">
                <a:solidFill>
                  <a:srgbClr val="007F7B"/>
                </a:solidFill>
                <a:latin typeface="DejaVu Sans"/>
                <a:ea typeface="DejaVu Sans"/>
                <a:cs typeface="DejaVu Sans"/>
              </a:defRPr>
            </a:lvl9pPr>
          </a:lstStyle>
          <a:p>
            <a:pPr>
              <a:defRPr sz="2175" b="1">
                <a:solidFill>
                  <a:srgbClr val="007F7B"/>
                </a:solidFill>
                <a:latin typeface="DejaVu Sans"/>
                <a:ea typeface="DejaVu Sans"/>
                <a:cs typeface="DejaVu Sans"/>
              </a:defRPr>
            </a:pPr>
            <a:r>
              <a:rPr sz="2175" b="1">
                <a:solidFill>
                  <a:srgbClr val="007F7B"/>
                </a:solidFill>
                <a:latin typeface="DejaVu Sans"/>
                <a:ea typeface="DejaVu Sans"/>
                <a:cs typeface="DejaVu Sans"/>
              </a:rPr>
              <a:t>Lapse ja pere tugi</a:t>
            </a:r>
          </a:p>
        </p:txBody>
      </p:sp>
      <p:sp>
        <p:nvSpPr>
          <p:cNvPr id="9" name="Lapse ja pere tugi-body">
            <a:extLst>
              <a:ext uri="{FF2B5EF4-FFF2-40B4-BE49-F238E27FC236}">
                <a16:creationId xmlns:a16="http://schemas.microsoft.com/office/drawing/2014/main" id="{144EFEB5-1DC3-437C-8C41-B1F051FC2707}"/>
              </a:ext>
            </a:extLst>
          </p:cNvPr>
          <p:cNvSpPr>
            <a:spLocks noGrp="1"/>
          </p:cNvSpPr>
          <p:nvPr/>
        </p:nvSpPr>
        <p:spPr>
          <a:xfrm>
            <a:off x="6191250" y="4076700"/>
            <a:ext cx="5410200" cy="138112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Ülekaaluliste laste nõustamine ja rehabilitatsioon. Perepesad toetavad vanemaid ning lapse arengut ja heaolu.</a:t>
            </a:r>
          </a:p>
        </p:txBody>
      </p:sp>
      <p:sp>
        <p:nvSpPr>
          <p:cNvPr id="10" name="data-note">
            <a:extLst>
              <a:ext uri="{FF2B5EF4-FFF2-40B4-BE49-F238E27FC236}">
                <a16:creationId xmlns:a16="http://schemas.microsoft.com/office/drawing/2014/main" id="{B49B3F01-7EF0-49D2-B4E0-95279CABE36D}"/>
              </a:ext>
            </a:extLst>
          </p:cNvPr>
          <p:cNvSpPr>
            <a:spLocks noGrp="1"/>
          </p:cNvSpPr>
          <p:nvPr/>
        </p:nvSpPr>
        <p:spPr>
          <a:xfrm>
            <a:off x="590550" y="5715000"/>
            <a:ext cx="10477500" cy="428625"/>
          </a:xfrm>
          <a:prstGeom prst="rect">
            <a:avLst/>
          </a:prstGeom>
          <a:noFill/>
          <a:ln w="0">
            <a:noFill/>
            <a:prstDash val="solid"/>
          </a:ln>
        </p:spPr>
        <p:txBody>
          <a:bodyPr wrap="square" lIns="0" tIns="0" rIns="0" bIns="0" anchor="t">
            <a:noAutofit/>
          </a:bodyPr>
          <a:lstStyle>
            <a:defPPr>
              <a:defRPr sz="1350" b="0">
                <a:solidFill>
                  <a:srgbClr val="60717C"/>
                </a:solidFill>
                <a:latin typeface="DejaVu Sans"/>
                <a:ea typeface="DejaVu Sans"/>
                <a:cs typeface="DejaVu Sans"/>
              </a:defRPr>
            </a:defPPr>
            <a:lvl1pPr>
              <a:defRPr sz="1350" b="0">
                <a:solidFill>
                  <a:srgbClr val="60717C"/>
                </a:solidFill>
                <a:latin typeface="DejaVu Sans"/>
                <a:ea typeface="DejaVu Sans"/>
                <a:cs typeface="DejaVu Sans"/>
              </a:defRPr>
            </a:lvl1pPr>
            <a:lvl2pPr>
              <a:defRPr sz="1350" b="0">
                <a:solidFill>
                  <a:srgbClr val="60717C"/>
                </a:solidFill>
                <a:latin typeface="DejaVu Sans"/>
                <a:ea typeface="DejaVu Sans"/>
                <a:cs typeface="DejaVu Sans"/>
              </a:defRPr>
            </a:lvl2pPr>
            <a:lvl3pPr>
              <a:defRPr sz="1350" b="0">
                <a:solidFill>
                  <a:srgbClr val="60717C"/>
                </a:solidFill>
                <a:latin typeface="DejaVu Sans"/>
                <a:ea typeface="DejaVu Sans"/>
                <a:cs typeface="DejaVu Sans"/>
              </a:defRPr>
            </a:lvl3pPr>
            <a:lvl4pPr>
              <a:defRPr sz="1350" b="0">
                <a:solidFill>
                  <a:srgbClr val="60717C"/>
                </a:solidFill>
                <a:latin typeface="DejaVu Sans"/>
                <a:ea typeface="DejaVu Sans"/>
                <a:cs typeface="DejaVu Sans"/>
              </a:defRPr>
            </a:lvl4pPr>
            <a:lvl5pPr>
              <a:defRPr sz="1350" b="0">
                <a:solidFill>
                  <a:srgbClr val="60717C"/>
                </a:solidFill>
                <a:latin typeface="DejaVu Sans"/>
                <a:ea typeface="DejaVu Sans"/>
                <a:cs typeface="DejaVu Sans"/>
              </a:defRPr>
            </a:lvl5pPr>
            <a:lvl6pPr>
              <a:defRPr sz="1350" b="0">
                <a:solidFill>
                  <a:srgbClr val="60717C"/>
                </a:solidFill>
                <a:latin typeface="DejaVu Sans"/>
                <a:ea typeface="DejaVu Sans"/>
                <a:cs typeface="DejaVu Sans"/>
              </a:defRPr>
            </a:lvl6pPr>
            <a:lvl7pPr>
              <a:defRPr sz="1350" b="0">
                <a:solidFill>
                  <a:srgbClr val="60717C"/>
                </a:solidFill>
                <a:latin typeface="DejaVu Sans"/>
                <a:ea typeface="DejaVu Sans"/>
                <a:cs typeface="DejaVu Sans"/>
              </a:defRPr>
            </a:lvl7pPr>
            <a:lvl8pPr>
              <a:defRPr sz="1350" b="0">
                <a:solidFill>
                  <a:srgbClr val="60717C"/>
                </a:solidFill>
                <a:latin typeface="DejaVu Sans"/>
                <a:ea typeface="DejaVu Sans"/>
                <a:cs typeface="DejaVu Sans"/>
              </a:defRPr>
            </a:lvl8pPr>
            <a:lvl9pPr>
              <a:defRPr sz="1350" b="0">
                <a:solidFill>
                  <a:srgbClr val="60717C"/>
                </a:solidFill>
                <a:latin typeface="DejaVu Sans"/>
                <a:ea typeface="DejaVu Sans"/>
                <a:cs typeface="DejaVu Sans"/>
              </a:defRPr>
            </a:lvl9pPr>
          </a:lstStyle>
          <a:p>
            <a:pPr>
              <a:defRPr sz="1350" b="0">
                <a:solidFill>
                  <a:srgbClr val="60717C"/>
                </a:solidFill>
                <a:latin typeface="DejaVu Sans"/>
                <a:ea typeface="DejaVu Sans"/>
                <a:cs typeface="DejaVu Sans"/>
              </a:defRPr>
            </a:pPr>
            <a:r>
              <a:rPr sz="1350" b="0">
                <a:solidFill>
                  <a:srgbClr val="60717C"/>
                </a:solidFill>
                <a:latin typeface="DejaVu Sans"/>
                <a:ea typeface="DejaVu Sans"/>
                <a:cs typeface="DejaVu Sans"/>
              </a:rPr>
              <a:t>COSI mõõtmised. Andmed ei kirjelda 2025. ega 2026. aasta laste kehakaalu.</a:t>
            </a:r>
          </a:p>
        </p:txBody>
      </p:sp>
    </p:spTree>
    <p:extLst>
      <p:ext uri="{BB962C8B-B14F-4D97-AF65-F5344CB8AC3E}">
        <p14:creationId xmlns:p14="http://schemas.microsoft.com/office/powerpoint/2010/main" val="881097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776B1D83-3176-4A75-B76F-3EB09A600224}"/>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Vaimne tervis ja varajane tugi</a:t>
            </a:r>
          </a:p>
        </p:txBody>
      </p:sp>
      <p:sp>
        <p:nvSpPr>
          <p:cNvPr id="2" name="source">
            <a:extLst>
              <a:ext uri="{FF2B5EF4-FFF2-40B4-BE49-F238E27FC236}">
                <a16:creationId xmlns:a16="http://schemas.microsoft.com/office/drawing/2014/main" id="{93962A43-B7CF-486D-B03F-ADD8ACDD1818}"/>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Allikad: Tallinn 2026, lk 32; vaimse tervise tegevuskava 2025–2035; 2025. aasta tegevusaruanne</a:t>
            </a:r>
          </a:p>
        </p:txBody>
      </p:sp>
      <p:sp>
        <p:nvSpPr>
          <p:cNvPr id="3" name="page">
            <a:extLst>
              <a:ext uri="{FF2B5EF4-FFF2-40B4-BE49-F238E27FC236}">
                <a16:creationId xmlns:a16="http://schemas.microsoft.com/office/drawing/2014/main" id="{49D54839-7D4F-4510-804B-17B8C8DAAE2A}"/>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04</a:t>
            </a:r>
          </a:p>
        </p:txBody>
      </p:sp>
      <p:sp>
        <p:nvSpPr>
          <p:cNvPr id="4" name="chart-topic">
            <a:extLst>
              <a:ext uri="{FF2B5EF4-FFF2-40B4-BE49-F238E27FC236}">
                <a16:creationId xmlns:a16="http://schemas.microsoft.com/office/drawing/2014/main" id="{68B7A0C0-BC2C-4CA8-9884-AC2BA25084D7}"/>
              </a:ext>
            </a:extLst>
          </p:cNvPr>
          <p:cNvSpPr>
            <a:spLocks noGrp="1"/>
          </p:cNvSpPr>
          <p:nvPr/>
        </p:nvSpPr>
        <p:spPr>
          <a:xfrm>
            <a:off x="590550" y="1466850"/>
            <a:ext cx="5000625" cy="762000"/>
          </a:xfrm>
          <a:prstGeom prst="rect">
            <a:avLst/>
          </a:prstGeom>
          <a:noFill/>
          <a:ln w="0">
            <a:noFill/>
            <a:prstDash val="solid"/>
          </a:ln>
        </p:spPr>
        <p:txBody>
          <a:bodyPr wrap="square" lIns="0" tIns="0" rIns="0" bIns="0" anchor="t">
            <a:noAutofit/>
          </a:bodyPr>
          <a:lstStyle>
            <a:defPPr>
              <a:defRPr sz="2100" b="1">
                <a:solidFill>
                  <a:srgbClr val="243C4C"/>
                </a:solidFill>
                <a:latin typeface="DejaVu Sans"/>
                <a:ea typeface="DejaVu Sans"/>
                <a:cs typeface="DejaVu Sans"/>
              </a:defRPr>
            </a:defPPr>
            <a:lvl1pPr>
              <a:defRPr sz="2100" b="1">
                <a:solidFill>
                  <a:srgbClr val="243C4C"/>
                </a:solidFill>
                <a:latin typeface="DejaVu Sans"/>
                <a:ea typeface="DejaVu Sans"/>
                <a:cs typeface="DejaVu Sans"/>
              </a:defRPr>
            </a:lvl1pPr>
            <a:lvl2pPr>
              <a:defRPr sz="2100" b="1">
                <a:solidFill>
                  <a:srgbClr val="243C4C"/>
                </a:solidFill>
                <a:latin typeface="DejaVu Sans"/>
                <a:ea typeface="DejaVu Sans"/>
                <a:cs typeface="DejaVu Sans"/>
              </a:defRPr>
            </a:lvl2pPr>
            <a:lvl3pPr>
              <a:defRPr sz="2100" b="1">
                <a:solidFill>
                  <a:srgbClr val="243C4C"/>
                </a:solidFill>
                <a:latin typeface="DejaVu Sans"/>
                <a:ea typeface="DejaVu Sans"/>
                <a:cs typeface="DejaVu Sans"/>
              </a:defRPr>
            </a:lvl3pPr>
            <a:lvl4pPr>
              <a:defRPr sz="2100" b="1">
                <a:solidFill>
                  <a:srgbClr val="243C4C"/>
                </a:solidFill>
                <a:latin typeface="DejaVu Sans"/>
                <a:ea typeface="DejaVu Sans"/>
                <a:cs typeface="DejaVu Sans"/>
              </a:defRPr>
            </a:lvl4pPr>
            <a:lvl5pPr>
              <a:defRPr sz="2100" b="1">
                <a:solidFill>
                  <a:srgbClr val="243C4C"/>
                </a:solidFill>
                <a:latin typeface="DejaVu Sans"/>
                <a:ea typeface="DejaVu Sans"/>
                <a:cs typeface="DejaVu Sans"/>
              </a:defRPr>
            </a:lvl5pPr>
            <a:lvl6pPr>
              <a:defRPr sz="2100" b="1">
                <a:solidFill>
                  <a:srgbClr val="243C4C"/>
                </a:solidFill>
                <a:latin typeface="DejaVu Sans"/>
                <a:ea typeface="DejaVu Sans"/>
                <a:cs typeface="DejaVu Sans"/>
              </a:defRPr>
            </a:lvl6pPr>
            <a:lvl7pPr>
              <a:defRPr sz="2100" b="1">
                <a:solidFill>
                  <a:srgbClr val="243C4C"/>
                </a:solidFill>
                <a:latin typeface="DejaVu Sans"/>
                <a:ea typeface="DejaVu Sans"/>
                <a:cs typeface="DejaVu Sans"/>
              </a:defRPr>
            </a:lvl7pPr>
            <a:lvl8pPr>
              <a:defRPr sz="2100" b="1">
                <a:solidFill>
                  <a:srgbClr val="243C4C"/>
                </a:solidFill>
                <a:latin typeface="DejaVu Sans"/>
                <a:ea typeface="DejaVu Sans"/>
                <a:cs typeface="DejaVu Sans"/>
              </a:defRPr>
            </a:lvl8pPr>
            <a:lvl9pPr>
              <a:defRPr sz="2100" b="1">
                <a:solidFill>
                  <a:srgbClr val="243C4C"/>
                </a:solidFill>
                <a:latin typeface="DejaVu Sans"/>
                <a:ea typeface="DejaVu Sans"/>
                <a:cs typeface="DejaVu Sans"/>
              </a:defRPr>
            </a:lvl9pPr>
          </a:lstStyle>
          <a:p>
            <a:pPr>
              <a:defRPr sz="2100" b="1">
                <a:solidFill>
                  <a:srgbClr val="243C4C"/>
                </a:solidFill>
                <a:latin typeface="DejaVu Sans"/>
                <a:ea typeface="DejaVu Sans"/>
                <a:cs typeface="DejaVu Sans"/>
              </a:defRPr>
            </a:pPr>
            <a:r>
              <a:rPr sz="2100" b="1">
                <a:solidFill>
                  <a:srgbClr val="243C4C"/>
                </a:solidFill>
                <a:latin typeface="DejaVu Sans"/>
                <a:ea typeface="DejaVu Sans"/>
                <a:cs typeface="DejaVu Sans"/>
              </a:rPr>
              <a:t>Depressiivsuse esinemine</a:t>
            </a:r>
          </a:p>
          <a:p>
            <a:pPr>
              <a:defRPr sz="2100" b="1">
                <a:solidFill>
                  <a:srgbClr val="243C4C"/>
                </a:solidFill>
                <a:latin typeface="DejaVu Sans"/>
                <a:ea typeface="DejaVu Sans"/>
                <a:cs typeface="DejaVu Sans"/>
              </a:defRPr>
            </a:pPr>
            <a:r>
              <a:rPr sz="2100" b="1">
                <a:solidFill>
                  <a:srgbClr val="243C4C"/>
                </a:solidFill>
                <a:latin typeface="DejaVu Sans"/>
                <a:ea typeface="DejaVu Sans"/>
                <a:cs typeface="DejaVu Sans"/>
              </a:rPr>
              <a:t>Tallinna 16–64-aastaste seas</a:t>
            </a:r>
          </a:p>
        </p:txBody>
      </p:sp>
      <p:graphicFrame>
        <p:nvGraphicFramePr>
          <p:cNvPr id="5" name="Chart">
            <a:extLst>
              <a:ext uri="{FF2B5EF4-FFF2-40B4-BE49-F238E27FC236}">
                <a16:creationId xmlns:a16="http://schemas.microsoft.com/office/drawing/2014/main" id="{EFD114FA-ACC7-4B7D-A814-2B0BFE4B311A}"/>
              </a:ext>
            </a:extLst>
          </p:cNvPr>
          <p:cNvGraphicFramePr/>
          <p:nvPr/>
        </p:nvGraphicFramePr>
        <p:xfrm>
          <a:off x="590550" y="2076450"/>
          <a:ext cx="5143500" cy="3190875"/>
        </p:xfrm>
        <a:graphic>
          <a:graphicData uri="http://schemas.openxmlformats.org/drawingml/2006/chart">
            <c:chart xmlns:c="http://schemas.openxmlformats.org/drawingml/2006/chart" xmlns:r="http://schemas.openxmlformats.org/officeDocument/2006/relationships" r:id="rId3"/>
          </a:graphicData>
        </a:graphic>
      </p:graphicFrame>
      <p:sp>
        <p:nvSpPr>
          <p:cNvPr id="6" name="Praegune seis-head">
            <a:extLst>
              <a:ext uri="{FF2B5EF4-FFF2-40B4-BE49-F238E27FC236}">
                <a16:creationId xmlns:a16="http://schemas.microsoft.com/office/drawing/2014/main" id="{4E845B7F-6892-4B2E-9C08-F71DACE51353}"/>
              </a:ext>
            </a:extLst>
          </p:cNvPr>
          <p:cNvSpPr>
            <a:spLocks noGrp="1"/>
          </p:cNvSpPr>
          <p:nvPr/>
        </p:nvSpPr>
        <p:spPr>
          <a:xfrm>
            <a:off x="6191250" y="1524000"/>
            <a:ext cx="5410200" cy="400050"/>
          </a:xfrm>
          <a:prstGeom prst="rect">
            <a:avLst/>
          </a:prstGeom>
          <a:noFill/>
          <a:ln w="0">
            <a:noFill/>
            <a:prstDash val="solid"/>
          </a:ln>
        </p:spPr>
        <p:txBody>
          <a:bodyPr wrap="square" lIns="0" tIns="0" rIns="0" bIns="0" anchor="t">
            <a:noAutofit/>
          </a:bodyPr>
          <a:lstStyle>
            <a:defPPr>
              <a:defRPr sz="2175" b="1">
                <a:solidFill>
                  <a:srgbClr val="007F7B"/>
                </a:solidFill>
                <a:latin typeface="DejaVu Sans"/>
                <a:ea typeface="DejaVu Sans"/>
                <a:cs typeface="DejaVu Sans"/>
              </a:defRPr>
            </a:defPPr>
            <a:lvl1pPr>
              <a:defRPr sz="2175" b="1">
                <a:solidFill>
                  <a:srgbClr val="007F7B"/>
                </a:solidFill>
                <a:latin typeface="DejaVu Sans"/>
                <a:ea typeface="DejaVu Sans"/>
                <a:cs typeface="DejaVu Sans"/>
              </a:defRPr>
            </a:lvl1pPr>
            <a:lvl2pPr>
              <a:defRPr sz="2175" b="1">
                <a:solidFill>
                  <a:srgbClr val="007F7B"/>
                </a:solidFill>
                <a:latin typeface="DejaVu Sans"/>
                <a:ea typeface="DejaVu Sans"/>
                <a:cs typeface="DejaVu Sans"/>
              </a:defRPr>
            </a:lvl2pPr>
            <a:lvl3pPr>
              <a:defRPr sz="2175" b="1">
                <a:solidFill>
                  <a:srgbClr val="007F7B"/>
                </a:solidFill>
                <a:latin typeface="DejaVu Sans"/>
                <a:ea typeface="DejaVu Sans"/>
                <a:cs typeface="DejaVu Sans"/>
              </a:defRPr>
            </a:lvl3pPr>
            <a:lvl4pPr>
              <a:defRPr sz="2175" b="1">
                <a:solidFill>
                  <a:srgbClr val="007F7B"/>
                </a:solidFill>
                <a:latin typeface="DejaVu Sans"/>
                <a:ea typeface="DejaVu Sans"/>
                <a:cs typeface="DejaVu Sans"/>
              </a:defRPr>
            </a:lvl4pPr>
            <a:lvl5pPr>
              <a:defRPr sz="2175" b="1">
                <a:solidFill>
                  <a:srgbClr val="007F7B"/>
                </a:solidFill>
                <a:latin typeface="DejaVu Sans"/>
                <a:ea typeface="DejaVu Sans"/>
                <a:cs typeface="DejaVu Sans"/>
              </a:defRPr>
            </a:lvl5pPr>
            <a:lvl6pPr>
              <a:defRPr sz="2175" b="1">
                <a:solidFill>
                  <a:srgbClr val="007F7B"/>
                </a:solidFill>
                <a:latin typeface="DejaVu Sans"/>
                <a:ea typeface="DejaVu Sans"/>
                <a:cs typeface="DejaVu Sans"/>
              </a:defRPr>
            </a:lvl6pPr>
            <a:lvl7pPr>
              <a:defRPr sz="2175" b="1">
                <a:solidFill>
                  <a:srgbClr val="007F7B"/>
                </a:solidFill>
                <a:latin typeface="DejaVu Sans"/>
                <a:ea typeface="DejaVu Sans"/>
                <a:cs typeface="DejaVu Sans"/>
              </a:defRPr>
            </a:lvl7pPr>
            <a:lvl8pPr>
              <a:defRPr sz="2175" b="1">
                <a:solidFill>
                  <a:srgbClr val="007F7B"/>
                </a:solidFill>
                <a:latin typeface="DejaVu Sans"/>
                <a:ea typeface="DejaVu Sans"/>
                <a:cs typeface="DejaVu Sans"/>
              </a:defRPr>
            </a:lvl8pPr>
            <a:lvl9pPr>
              <a:defRPr sz="2175" b="1">
                <a:solidFill>
                  <a:srgbClr val="007F7B"/>
                </a:solidFill>
                <a:latin typeface="DejaVu Sans"/>
                <a:ea typeface="DejaVu Sans"/>
                <a:cs typeface="DejaVu Sans"/>
              </a:defRPr>
            </a:lvl9pPr>
          </a:lstStyle>
          <a:p>
            <a:pPr>
              <a:defRPr sz="2175" b="1">
                <a:solidFill>
                  <a:srgbClr val="007F7B"/>
                </a:solidFill>
                <a:latin typeface="DejaVu Sans"/>
                <a:ea typeface="DejaVu Sans"/>
                <a:cs typeface="DejaVu Sans"/>
              </a:defRPr>
            </a:pPr>
            <a:r>
              <a:rPr sz="2175" b="1">
                <a:solidFill>
                  <a:srgbClr val="007F7B"/>
                </a:solidFill>
                <a:latin typeface="DejaVu Sans"/>
                <a:ea typeface="DejaVu Sans"/>
                <a:cs typeface="DejaVu Sans"/>
              </a:rPr>
              <a:t>Praegune seis</a:t>
            </a:r>
          </a:p>
        </p:txBody>
      </p:sp>
      <p:sp>
        <p:nvSpPr>
          <p:cNvPr id="7" name="Praegune seis-body">
            <a:extLst>
              <a:ext uri="{FF2B5EF4-FFF2-40B4-BE49-F238E27FC236}">
                <a16:creationId xmlns:a16="http://schemas.microsoft.com/office/drawing/2014/main" id="{E6BCFA30-A70F-4E97-8F2F-0C83AAD6AB7B}"/>
              </a:ext>
            </a:extLst>
          </p:cNvPr>
          <p:cNvSpPr>
            <a:spLocks noGrp="1"/>
          </p:cNvSpPr>
          <p:nvPr/>
        </p:nvSpPr>
        <p:spPr>
          <a:xfrm>
            <a:off x="6191250" y="1962150"/>
            <a:ext cx="5410200" cy="1047750"/>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2024. aasta näitaja on kriisiaegsest tasemest madalam, kuid ületab 2020. aasta taset.</a:t>
            </a:r>
          </a:p>
        </p:txBody>
      </p:sp>
      <p:sp>
        <p:nvSpPr>
          <p:cNvPr id="8" name="Käimasolev töö-head">
            <a:extLst>
              <a:ext uri="{FF2B5EF4-FFF2-40B4-BE49-F238E27FC236}">
                <a16:creationId xmlns:a16="http://schemas.microsoft.com/office/drawing/2014/main" id="{43ACF70D-E4F2-4005-93DE-1E7073E603F3}"/>
              </a:ext>
            </a:extLst>
          </p:cNvPr>
          <p:cNvSpPr>
            <a:spLocks noGrp="1"/>
          </p:cNvSpPr>
          <p:nvPr/>
        </p:nvSpPr>
        <p:spPr>
          <a:xfrm>
            <a:off x="6191250" y="3276600"/>
            <a:ext cx="5410200" cy="400050"/>
          </a:xfrm>
          <a:prstGeom prst="rect">
            <a:avLst/>
          </a:prstGeom>
          <a:noFill/>
          <a:ln w="0">
            <a:noFill/>
            <a:prstDash val="solid"/>
          </a:ln>
        </p:spPr>
        <p:txBody>
          <a:bodyPr wrap="square" lIns="0" tIns="0" rIns="0" bIns="0" anchor="t">
            <a:noAutofit/>
          </a:bodyPr>
          <a:lstStyle>
            <a:defPPr>
              <a:defRPr sz="2175" b="1">
                <a:solidFill>
                  <a:srgbClr val="007F7B"/>
                </a:solidFill>
                <a:latin typeface="DejaVu Sans"/>
                <a:ea typeface="DejaVu Sans"/>
                <a:cs typeface="DejaVu Sans"/>
              </a:defRPr>
            </a:defPPr>
            <a:lvl1pPr>
              <a:defRPr sz="2175" b="1">
                <a:solidFill>
                  <a:srgbClr val="007F7B"/>
                </a:solidFill>
                <a:latin typeface="DejaVu Sans"/>
                <a:ea typeface="DejaVu Sans"/>
                <a:cs typeface="DejaVu Sans"/>
              </a:defRPr>
            </a:lvl1pPr>
            <a:lvl2pPr>
              <a:defRPr sz="2175" b="1">
                <a:solidFill>
                  <a:srgbClr val="007F7B"/>
                </a:solidFill>
                <a:latin typeface="DejaVu Sans"/>
                <a:ea typeface="DejaVu Sans"/>
                <a:cs typeface="DejaVu Sans"/>
              </a:defRPr>
            </a:lvl2pPr>
            <a:lvl3pPr>
              <a:defRPr sz="2175" b="1">
                <a:solidFill>
                  <a:srgbClr val="007F7B"/>
                </a:solidFill>
                <a:latin typeface="DejaVu Sans"/>
                <a:ea typeface="DejaVu Sans"/>
                <a:cs typeface="DejaVu Sans"/>
              </a:defRPr>
            </a:lvl3pPr>
            <a:lvl4pPr>
              <a:defRPr sz="2175" b="1">
                <a:solidFill>
                  <a:srgbClr val="007F7B"/>
                </a:solidFill>
                <a:latin typeface="DejaVu Sans"/>
                <a:ea typeface="DejaVu Sans"/>
                <a:cs typeface="DejaVu Sans"/>
              </a:defRPr>
            </a:lvl4pPr>
            <a:lvl5pPr>
              <a:defRPr sz="2175" b="1">
                <a:solidFill>
                  <a:srgbClr val="007F7B"/>
                </a:solidFill>
                <a:latin typeface="DejaVu Sans"/>
                <a:ea typeface="DejaVu Sans"/>
                <a:cs typeface="DejaVu Sans"/>
              </a:defRPr>
            </a:lvl5pPr>
            <a:lvl6pPr>
              <a:defRPr sz="2175" b="1">
                <a:solidFill>
                  <a:srgbClr val="007F7B"/>
                </a:solidFill>
                <a:latin typeface="DejaVu Sans"/>
                <a:ea typeface="DejaVu Sans"/>
                <a:cs typeface="DejaVu Sans"/>
              </a:defRPr>
            </a:lvl6pPr>
            <a:lvl7pPr>
              <a:defRPr sz="2175" b="1">
                <a:solidFill>
                  <a:srgbClr val="007F7B"/>
                </a:solidFill>
                <a:latin typeface="DejaVu Sans"/>
                <a:ea typeface="DejaVu Sans"/>
                <a:cs typeface="DejaVu Sans"/>
              </a:defRPr>
            </a:lvl7pPr>
            <a:lvl8pPr>
              <a:defRPr sz="2175" b="1">
                <a:solidFill>
                  <a:srgbClr val="007F7B"/>
                </a:solidFill>
                <a:latin typeface="DejaVu Sans"/>
                <a:ea typeface="DejaVu Sans"/>
                <a:cs typeface="DejaVu Sans"/>
              </a:defRPr>
            </a:lvl8pPr>
            <a:lvl9pPr>
              <a:defRPr sz="2175" b="1">
                <a:solidFill>
                  <a:srgbClr val="007F7B"/>
                </a:solidFill>
                <a:latin typeface="DejaVu Sans"/>
                <a:ea typeface="DejaVu Sans"/>
                <a:cs typeface="DejaVu Sans"/>
              </a:defRPr>
            </a:lvl9pPr>
          </a:lstStyle>
          <a:p>
            <a:pPr>
              <a:defRPr sz="2175" b="1">
                <a:solidFill>
                  <a:srgbClr val="007F7B"/>
                </a:solidFill>
                <a:latin typeface="DejaVu Sans"/>
                <a:ea typeface="DejaVu Sans"/>
                <a:cs typeface="DejaVu Sans"/>
              </a:defRPr>
            </a:pPr>
            <a:r>
              <a:rPr sz="2175" b="1">
                <a:solidFill>
                  <a:srgbClr val="007F7B"/>
                </a:solidFill>
                <a:latin typeface="DejaVu Sans"/>
                <a:ea typeface="DejaVu Sans"/>
                <a:cs typeface="DejaVu Sans"/>
              </a:rPr>
              <a:t>Käimasolev töö</a:t>
            </a:r>
          </a:p>
        </p:txBody>
      </p:sp>
      <p:sp>
        <p:nvSpPr>
          <p:cNvPr id="9" name="Käimasolev töö-body">
            <a:extLst>
              <a:ext uri="{FF2B5EF4-FFF2-40B4-BE49-F238E27FC236}">
                <a16:creationId xmlns:a16="http://schemas.microsoft.com/office/drawing/2014/main" id="{F806C305-9BAB-4016-A629-D32BAC6E2CC9}"/>
              </a:ext>
            </a:extLst>
          </p:cNvPr>
          <p:cNvSpPr>
            <a:spLocks noGrp="1"/>
          </p:cNvSpPr>
          <p:nvPr/>
        </p:nvSpPr>
        <p:spPr>
          <a:xfrm>
            <a:off x="6191250" y="3714750"/>
            <a:ext cx="5410200" cy="1619250"/>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Tallinna laste ja noorte vaimse tervise tegevuskava elluviimine. Koolide ennetusprogrammid ning perede nõustamine ja varajane tugi.</a:t>
            </a:r>
          </a:p>
        </p:txBody>
      </p:sp>
      <p:sp>
        <p:nvSpPr>
          <p:cNvPr id="10" name="data-note">
            <a:extLst>
              <a:ext uri="{FF2B5EF4-FFF2-40B4-BE49-F238E27FC236}">
                <a16:creationId xmlns:a16="http://schemas.microsoft.com/office/drawing/2014/main" id="{71BD949D-9292-4373-9254-B70C379E1061}"/>
              </a:ext>
            </a:extLst>
          </p:cNvPr>
          <p:cNvSpPr>
            <a:spLocks noGrp="1"/>
          </p:cNvSpPr>
          <p:nvPr/>
        </p:nvSpPr>
        <p:spPr>
          <a:xfrm>
            <a:off x="590550" y="5715000"/>
            <a:ext cx="10858500" cy="457200"/>
          </a:xfrm>
          <a:prstGeom prst="rect">
            <a:avLst/>
          </a:prstGeom>
          <a:noFill/>
          <a:ln w="0">
            <a:noFill/>
            <a:prstDash val="solid"/>
          </a:ln>
        </p:spPr>
        <p:txBody>
          <a:bodyPr wrap="square" lIns="0" tIns="0" rIns="0" bIns="0" anchor="t">
            <a:noAutofit/>
          </a:bodyPr>
          <a:lstStyle>
            <a:defPPr>
              <a:defRPr sz="1350" b="0">
                <a:solidFill>
                  <a:srgbClr val="60717C"/>
                </a:solidFill>
                <a:latin typeface="DejaVu Sans"/>
                <a:ea typeface="DejaVu Sans"/>
                <a:cs typeface="DejaVu Sans"/>
              </a:defRPr>
            </a:defPPr>
            <a:lvl1pPr>
              <a:defRPr sz="1350" b="0">
                <a:solidFill>
                  <a:srgbClr val="60717C"/>
                </a:solidFill>
                <a:latin typeface="DejaVu Sans"/>
                <a:ea typeface="DejaVu Sans"/>
                <a:cs typeface="DejaVu Sans"/>
              </a:defRPr>
            </a:lvl1pPr>
            <a:lvl2pPr>
              <a:defRPr sz="1350" b="0">
                <a:solidFill>
                  <a:srgbClr val="60717C"/>
                </a:solidFill>
                <a:latin typeface="DejaVu Sans"/>
                <a:ea typeface="DejaVu Sans"/>
                <a:cs typeface="DejaVu Sans"/>
              </a:defRPr>
            </a:lvl2pPr>
            <a:lvl3pPr>
              <a:defRPr sz="1350" b="0">
                <a:solidFill>
                  <a:srgbClr val="60717C"/>
                </a:solidFill>
                <a:latin typeface="DejaVu Sans"/>
                <a:ea typeface="DejaVu Sans"/>
                <a:cs typeface="DejaVu Sans"/>
              </a:defRPr>
            </a:lvl3pPr>
            <a:lvl4pPr>
              <a:defRPr sz="1350" b="0">
                <a:solidFill>
                  <a:srgbClr val="60717C"/>
                </a:solidFill>
                <a:latin typeface="DejaVu Sans"/>
                <a:ea typeface="DejaVu Sans"/>
                <a:cs typeface="DejaVu Sans"/>
              </a:defRPr>
            </a:lvl4pPr>
            <a:lvl5pPr>
              <a:defRPr sz="1350" b="0">
                <a:solidFill>
                  <a:srgbClr val="60717C"/>
                </a:solidFill>
                <a:latin typeface="DejaVu Sans"/>
                <a:ea typeface="DejaVu Sans"/>
                <a:cs typeface="DejaVu Sans"/>
              </a:defRPr>
            </a:lvl5pPr>
            <a:lvl6pPr>
              <a:defRPr sz="1350" b="0">
                <a:solidFill>
                  <a:srgbClr val="60717C"/>
                </a:solidFill>
                <a:latin typeface="DejaVu Sans"/>
                <a:ea typeface="DejaVu Sans"/>
                <a:cs typeface="DejaVu Sans"/>
              </a:defRPr>
            </a:lvl6pPr>
            <a:lvl7pPr>
              <a:defRPr sz="1350" b="0">
                <a:solidFill>
                  <a:srgbClr val="60717C"/>
                </a:solidFill>
                <a:latin typeface="DejaVu Sans"/>
                <a:ea typeface="DejaVu Sans"/>
                <a:cs typeface="DejaVu Sans"/>
              </a:defRPr>
            </a:lvl7pPr>
            <a:lvl8pPr>
              <a:defRPr sz="1350" b="0">
                <a:solidFill>
                  <a:srgbClr val="60717C"/>
                </a:solidFill>
                <a:latin typeface="DejaVu Sans"/>
                <a:ea typeface="DejaVu Sans"/>
                <a:cs typeface="DejaVu Sans"/>
              </a:defRPr>
            </a:lvl8pPr>
            <a:lvl9pPr>
              <a:defRPr sz="1350" b="0">
                <a:solidFill>
                  <a:srgbClr val="60717C"/>
                </a:solidFill>
                <a:latin typeface="DejaVu Sans"/>
                <a:ea typeface="DejaVu Sans"/>
                <a:cs typeface="DejaVu Sans"/>
              </a:defRPr>
            </a:lvl9pPr>
          </a:lstStyle>
          <a:p>
            <a:pPr>
              <a:defRPr sz="1350" b="0">
                <a:solidFill>
                  <a:srgbClr val="60717C"/>
                </a:solidFill>
                <a:latin typeface="DejaVu Sans"/>
                <a:ea typeface="DejaVu Sans"/>
                <a:cs typeface="DejaVu Sans"/>
              </a:defRPr>
            </a:pPr>
            <a:r>
              <a:rPr sz="1350" b="0">
                <a:solidFill>
                  <a:srgbClr val="60717C"/>
                </a:solidFill>
                <a:latin typeface="DejaVu Sans"/>
                <a:ea typeface="DejaVu Sans"/>
                <a:cs typeface="DejaVu Sans"/>
              </a:rPr>
              <a:t>Uuringus mõõdetud depressiivsus. Näitaja ei ole diagnoositud depressiooniga patsientide osakaal.</a:t>
            </a:r>
          </a:p>
        </p:txBody>
      </p:sp>
    </p:spTree>
    <p:extLst>
      <p:ext uri="{BB962C8B-B14F-4D97-AF65-F5344CB8AC3E}">
        <p14:creationId xmlns:p14="http://schemas.microsoft.com/office/powerpoint/2010/main" val="791643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9B0397B5-DD26-4EFD-83B1-E857D7A33F64}"/>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Noorte uni ja riskikäitumine</a:t>
            </a:r>
          </a:p>
        </p:txBody>
      </p:sp>
      <p:sp>
        <p:nvSpPr>
          <p:cNvPr id="2" name="source">
            <a:extLst>
              <a:ext uri="{FF2B5EF4-FFF2-40B4-BE49-F238E27FC236}">
                <a16:creationId xmlns:a16="http://schemas.microsoft.com/office/drawing/2014/main" id="{A38CA237-9FE8-4A85-9BFE-D3D4C318A5AB}"/>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Allikad: Planet Youth 2025 eelarve seletuskirjas, lk 211; 2025. aasta tegevusaruanne; TAI</a:t>
            </a:r>
          </a:p>
        </p:txBody>
      </p:sp>
      <p:sp>
        <p:nvSpPr>
          <p:cNvPr id="3" name="page">
            <a:extLst>
              <a:ext uri="{FF2B5EF4-FFF2-40B4-BE49-F238E27FC236}">
                <a16:creationId xmlns:a16="http://schemas.microsoft.com/office/drawing/2014/main" id="{8ECA61B8-ACB7-4491-ABED-E382BBF9439A}"/>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05</a:t>
            </a:r>
          </a:p>
        </p:txBody>
      </p:sp>
      <p:sp>
        <p:nvSpPr>
          <p:cNvPr id="4" name="label-0">
            <a:extLst>
              <a:ext uri="{FF2B5EF4-FFF2-40B4-BE49-F238E27FC236}">
                <a16:creationId xmlns:a16="http://schemas.microsoft.com/office/drawing/2014/main" id="{89D00452-1093-4BBB-8A55-DBC0E89FDABD}"/>
              </a:ext>
            </a:extLst>
          </p:cNvPr>
          <p:cNvSpPr>
            <a:spLocks noGrp="1"/>
          </p:cNvSpPr>
          <p:nvPr/>
        </p:nvSpPr>
        <p:spPr>
          <a:xfrm>
            <a:off x="590550" y="149542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Unevaegus</a:t>
            </a:r>
          </a:p>
        </p:txBody>
      </p:sp>
      <p:sp>
        <p:nvSpPr>
          <p:cNvPr id="5" name="body-0">
            <a:extLst>
              <a:ext uri="{FF2B5EF4-FFF2-40B4-BE49-F238E27FC236}">
                <a16:creationId xmlns:a16="http://schemas.microsoft.com/office/drawing/2014/main" id="{24F5D766-6C31-48E8-B991-9441746F5B99}"/>
              </a:ext>
            </a:extLst>
          </p:cNvPr>
          <p:cNvSpPr>
            <a:spLocks noGrp="1"/>
          </p:cNvSpPr>
          <p:nvPr/>
        </p:nvSpPr>
        <p:spPr>
          <a:xfrm>
            <a:off x="3857625" y="149542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Vähemalt 8 tundi magas 24% tüdrukutest ja 30% poistest. Uni on üks küsitlusest esile tulnud probleemvaldkondi.</a:t>
            </a:r>
          </a:p>
        </p:txBody>
      </p:sp>
      <p:sp>
        <p:nvSpPr>
          <p:cNvPr id="6" name="label-1">
            <a:extLst>
              <a:ext uri="{FF2B5EF4-FFF2-40B4-BE49-F238E27FC236}">
                <a16:creationId xmlns:a16="http://schemas.microsoft.com/office/drawing/2014/main" id="{B51DD8CB-BE20-4B7B-94BA-360866214430}"/>
              </a:ext>
            </a:extLst>
          </p:cNvPr>
          <p:cNvSpPr>
            <a:spLocks noGrp="1"/>
          </p:cNvSpPr>
          <p:nvPr/>
        </p:nvSpPr>
        <p:spPr>
          <a:xfrm>
            <a:off x="590550" y="2990850"/>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Sõltuvusained</a:t>
            </a:r>
          </a:p>
        </p:txBody>
      </p:sp>
      <p:sp>
        <p:nvSpPr>
          <p:cNvPr id="7" name="body-1">
            <a:extLst>
              <a:ext uri="{FF2B5EF4-FFF2-40B4-BE49-F238E27FC236}">
                <a16:creationId xmlns:a16="http://schemas.microsoft.com/office/drawing/2014/main" id="{BC0F78CC-8703-4C0D-A65C-AC3A3034B853}"/>
              </a:ext>
            </a:extLst>
          </p:cNvPr>
          <p:cNvSpPr>
            <a:spLocks noGrp="1"/>
          </p:cNvSpPr>
          <p:nvPr/>
        </p:nvSpPr>
        <p:spPr>
          <a:xfrm>
            <a:off x="3857625" y="2990850"/>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17% vastanud 15–16-aastastest oli viimase 30 päeva jooksul purjus olnud. E-sigaretti tarvitas iga päev 12%.</a:t>
            </a:r>
          </a:p>
        </p:txBody>
      </p:sp>
      <p:sp>
        <p:nvSpPr>
          <p:cNvPr id="8" name="label-2">
            <a:extLst>
              <a:ext uri="{FF2B5EF4-FFF2-40B4-BE49-F238E27FC236}">
                <a16:creationId xmlns:a16="http://schemas.microsoft.com/office/drawing/2014/main" id="{B6DF5FC0-1073-4EA5-AD0C-060D4233C535}"/>
              </a:ext>
            </a:extLst>
          </p:cNvPr>
          <p:cNvSpPr>
            <a:spLocks noGrp="1"/>
          </p:cNvSpPr>
          <p:nvPr/>
        </p:nvSpPr>
        <p:spPr>
          <a:xfrm>
            <a:off x="590550" y="448627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Tallinna tegevused</a:t>
            </a:r>
          </a:p>
        </p:txBody>
      </p:sp>
      <p:sp>
        <p:nvSpPr>
          <p:cNvPr id="9" name="body-2">
            <a:extLst>
              <a:ext uri="{FF2B5EF4-FFF2-40B4-BE49-F238E27FC236}">
                <a16:creationId xmlns:a16="http://schemas.microsoft.com/office/drawing/2014/main" id="{54D0912D-64B6-493B-83E6-68D26A6ED6D8}"/>
              </a:ext>
            </a:extLst>
          </p:cNvPr>
          <p:cNvSpPr>
            <a:spLocks noGrp="1"/>
          </p:cNvSpPr>
          <p:nvPr/>
        </p:nvSpPr>
        <p:spPr>
          <a:xfrm>
            <a:off x="3857625" y="448627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Planet Youthi tulemuste põhjal seminarid koolipersonalile ja lapsevanematele. Nõmmel on käimas TAI hooliva kogukonna CTC piloot.</a:t>
            </a:r>
          </a:p>
        </p:txBody>
      </p:sp>
    </p:spTree>
    <p:extLst>
      <p:ext uri="{BB962C8B-B14F-4D97-AF65-F5344CB8AC3E}">
        <p14:creationId xmlns:p14="http://schemas.microsoft.com/office/powerpoint/2010/main" val="533640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5EE59FB4-CC85-40D2-BCB1-93A357132168}"/>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Igapäevane liikumine ja toitumine</a:t>
            </a:r>
          </a:p>
        </p:txBody>
      </p:sp>
      <p:sp>
        <p:nvSpPr>
          <p:cNvPr id="2" name="source">
            <a:extLst>
              <a:ext uri="{FF2B5EF4-FFF2-40B4-BE49-F238E27FC236}">
                <a16:creationId xmlns:a16="http://schemas.microsoft.com/office/drawing/2014/main" id="{25ECD4C8-C459-43F6-8C69-75E55BF379C5}"/>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Allikad: Tallinn 2026, lk 32; Tallinna linnaaianduse toetused; Tallinn 2035</a:t>
            </a:r>
          </a:p>
        </p:txBody>
      </p:sp>
      <p:sp>
        <p:nvSpPr>
          <p:cNvPr id="3" name="page">
            <a:extLst>
              <a:ext uri="{FF2B5EF4-FFF2-40B4-BE49-F238E27FC236}">
                <a16:creationId xmlns:a16="http://schemas.microsoft.com/office/drawing/2014/main" id="{74B02EBF-A60A-4456-B1A2-8551857F7D5E}"/>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06</a:t>
            </a:r>
          </a:p>
        </p:txBody>
      </p:sp>
      <p:sp>
        <p:nvSpPr>
          <p:cNvPr id="4" name="chart-topic">
            <a:extLst>
              <a:ext uri="{FF2B5EF4-FFF2-40B4-BE49-F238E27FC236}">
                <a16:creationId xmlns:a16="http://schemas.microsoft.com/office/drawing/2014/main" id="{CDF29190-4D7A-464B-A478-F57D7B2FB7E0}"/>
              </a:ext>
            </a:extLst>
          </p:cNvPr>
          <p:cNvSpPr>
            <a:spLocks noGrp="1"/>
          </p:cNvSpPr>
          <p:nvPr/>
        </p:nvSpPr>
        <p:spPr>
          <a:xfrm>
            <a:off x="590550" y="1466850"/>
            <a:ext cx="5095875" cy="762000"/>
          </a:xfrm>
          <a:prstGeom prst="rect">
            <a:avLst/>
          </a:prstGeom>
          <a:noFill/>
          <a:ln w="0">
            <a:noFill/>
            <a:prstDash val="solid"/>
          </a:ln>
        </p:spPr>
        <p:txBody>
          <a:bodyPr wrap="square" lIns="0" tIns="0" rIns="0" bIns="0" anchor="t">
            <a:noAutofit/>
          </a:bodyPr>
          <a:lstStyle>
            <a:defPPr>
              <a:defRPr sz="2100" b="1">
                <a:solidFill>
                  <a:srgbClr val="243C4C"/>
                </a:solidFill>
                <a:latin typeface="DejaVu Sans"/>
                <a:ea typeface="DejaVu Sans"/>
                <a:cs typeface="DejaVu Sans"/>
              </a:defRPr>
            </a:defPPr>
            <a:lvl1pPr>
              <a:defRPr sz="2100" b="1">
                <a:solidFill>
                  <a:srgbClr val="243C4C"/>
                </a:solidFill>
                <a:latin typeface="DejaVu Sans"/>
                <a:ea typeface="DejaVu Sans"/>
                <a:cs typeface="DejaVu Sans"/>
              </a:defRPr>
            </a:lvl1pPr>
            <a:lvl2pPr>
              <a:defRPr sz="2100" b="1">
                <a:solidFill>
                  <a:srgbClr val="243C4C"/>
                </a:solidFill>
                <a:latin typeface="DejaVu Sans"/>
                <a:ea typeface="DejaVu Sans"/>
                <a:cs typeface="DejaVu Sans"/>
              </a:defRPr>
            </a:lvl2pPr>
            <a:lvl3pPr>
              <a:defRPr sz="2100" b="1">
                <a:solidFill>
                  <a:srgbClr val="243C4C"/>
                </a:solidFill>
                <a:latin typeface="DejaVu Sans"/>
                <a:ea typeface="DejaVu Sans"/>
                <a:cs typeface="DejaVu Sans"/>
              </a:defRPr>
            </a:lvl3pPr>
            <a:lvl4pPr>
              <a:defRPr sz="2100" b="1">
                <a:solidFill>
                  <a:srgbClr val="243C4C"/>
                </a:solidFill>
                <a:latin typeface="DejaVu Sans"/>
                <a:ea typeface="DejaVu Sans"/>
                <a:cs typeface="DejaVu Sans"/>
              </a:defRPr>
            </a:lvl4pPr>
            <a:lvl5pPr>
              <a:defRPr sz="2100" b="1">
                <a:solidFill>
                  <a:srgbClr val="243C4C"/>
                </a:solidFill>
                <a:latin typeface="DejaVu Sans"/>
                <a:ea typeface="DejaVu Sans"/>
                <a:cs typeface="DejaVu Sans"/>
              </a:defRPr>
            </a:lvl5pPr>
            <a:lvl6pPr>
              <a:defRPr sz="2100" b="1">
                <a:solidFill>
                  <a:srgbClr val="243C4C"/>
                </a:solidFill>
                <a:latin typeface="DejaVu Sans"/>
                <a:ea typeface="DejaVu Sans"/>
                <a:cs typeface="DejaVu Sans"/>
              </a:defRPr>
            </a:lvl6pPr>
            <a:lvl7pPr>
              <a:defRPr sz="2100" b="1">
                <a:solidFill>
                  <a:srgbClr val="243C4C"/>
                </a:solidFill>
                <a:latin typeface="DejaVu Sans"/>
                <a:ea typeface="DejaVu Sans"/>
                <a:cs typeface="DejaVu Sans"/>
              </a:defRPr>
            </a:lvl7pPr>
            <a:lvl8pPr>
              <a:defRPr sz="2100" b="1">
                <a:solidFill>
                  <a:srgbClr val="243C4C"/>
                </a:solidFill>
                <a:latin typeface="DejaVu Sans"/>
                <a:ea typeface="DejaVu Sans"/>
                <a:cs typeface="DejaVu Sans"/>
              </a:defRPr>
            </a:lvl8pPr>
            <a:lvl9pPr>
              <a:defRPr sz="2100" b="1">
                <a:solidFill>
                  <a:srgbClr val="243C4C"/>
                </a:solidFill>
                <a:latin typeface="DejaVu Sans"/>
                <a:ea typeface="DejaVu Sans"/>
                <a:cs typeface="DejaVu Sans"/>
              </a:defRPr>
            </a:lvl9pPr>
          </a:lstStyle>
          <a:p>
            <a:pPr>
              <a:defRPr sz="2100" b="1">
                <a:solidFill>
                  <a:srgbClr val="243C4C"/>
                </a:solidFill>
                <a:latin typeface="DejaVu Sans"/>
                <a:ea typeface="DejaVu Sans"/>
                <a:cs typeface="DejaVu Sans"/>
              </a:defRPr>
            </a:pPr>
            <a:r>
              <a:rPr sz="2100" b="1" dirty="0" err="1">
                <a:solidFill>
                  <a:srgbClr val="243C4C"/>
                </a:solidFill>
                <a:latin typeface="DejaVu Sans"/>
                <a:ea typeface="DejaVu Sans"/>
                <a:cs typeface="DejaVu Sans"/>
              </a:rPr>
              <a:t>Ülekaalulised</a:t>
            </a:r>
            <a:r>
              <a:rPr sz="2100" b="1" dirty="0">
                <a:solidFill>
                  <a:srgbClr val="243C4C"/>
                </a:solidFill>
                <a:latin typeface="DejaVu Sans"/>
                <a:ea typeface="DejaVu Sans"/>
                <a:cs typeface="DejaVu Sans"/>
              </a:rPr>
              <a:t> ja </a:t>
            </a:r>
            <a:r>
              <a:rPr sz="2100" b="1" dirty="0" err="1">
                <a:solidFill>
                  <a:srgbClr val="243C4C"/>
                </a:solidFill>
                <a:latin typeface="DejaVu Sans"/>
                <a:ea typeface="DejaVu Sans"/>
                <a:cs typeface="DejaVu Sans"/>
              </a:rPr>
              <a:t>rasvunud</a:t>
            </a:r>
            <a:endParaRPr sz="2100" b="1" dirty="0">
              <a:solidFill>
                <a:srgbClr val="243C4C"/>
              </a:solidFill>
              <a:latin typeface="DejaVu Sans"/>
              <a:ea typeface="DejaVu Sans"/>
              <a:cs typeface="DejaVu Sans"/>
            </a:endParaRPr>
          </a:p>
          <a:p>
            <a:pPr>
              <a:defRPr sz="2100" b="1">
                <a:solidFill>
                  <a:srgbClr val="243C4C"/>
                </a:solidFill>
                <a:latin typeface="DejaVu Sans"/>
                <a:ea typeface="DejaVu Sans"/>
                <a:cs typeface="DejaVu Sans"/>
              </a:defRPr>
            </a:pPr>
            <a:r>
              <a:rPr sz="2100" b="1" dirty="0">
                <a:solidFill>
                  <a:srgbClr val="243C4C"/>
                </a:solidFill>
                <a:latin typeface="DejaVu Sans"/>
                <a:ea typeface="DejaVu Sans"/>
                <a:cs typeface="DejaVu Sans"/>
              </a:rPr>
              <a:t>16–64-aastased</a:t>
            </a:r>
            <a:r>
              <a:rPr lang="et-EE" dirty="0"/>
              <a:t> Tallinnas</a:t>
            </a:r>
            <a:endParaRPr sz="2100" b="1" dirty="0">
              <a:solidFill>
                <a:srgbClr val="243C4C"/>
              </a:solidFill>
              <a:latin typeface="DejaVu Sans"/>
              <a:ea typeface="DejaVu Sans"/>
              <a:cs typeface="DejaVu Sans"/>
            </a:endParaRPr>
          </a:p>
        </p:txBody>
      </p:sp>
      <p:graphicFrame>
        <p:nvGraphicFramePr>
          <p:cNvPr id="5" name="Chart">
            <a:extLst>
              <a:ext uri="{FF2B5EF4-FFF2-40B4-BE49-F238E27FC236}">
                <a16:creationId xmlns:a16="http://schemas.microsoft.com/office/drawing/2014/main" id="{CC9E3BF6-2E1E-4F18-9286-323446586399}"/>
              </a:ext>
            </a:extLst>
          </p:cNvPr>
          <p:cNvGraphicFramePr/>
          <p:nvPr/>
        </p:nvGraphicFramePr>
        <p:xfrm>
          <a:off x="590550" y="2076450"/>
          <a:ext cx="5143500" cy="3190875"/>
        </p:xfrm>
        <a:graphic>
          <a:graphicData uri="http://schemas.openxmlformats.org/drawingml/2006/chart">
            <c:chart xmlns:c="http://schemas.openxmlformats.org/drawingml/2006/chart" xmlns:r="http://schemas.openxmlformats.org/officeDocument/2006/relationships" r:id="rId3"/>
          </a:graphicData>
        </a:graphic>
      </p:graphicFrame>
      <p:sp>
        <p:nvSpPr>
          <p:cNvPr id="6" name="Liikumisvõimalused-head">
            <a:extLst>
              <a:ext uri="{FF2B5EF4-FFF2-40B4-BE49-F238E27FC236}">
                <a16:creationId xmlns:a16="http://schemas.microsoft.com/office/drawing/2014/main" id="{E784F9AE-2370-4EBB-9049-A77CBB398F60}"/>
              </a:ext>
            </a:extLst>
          </p:cNvPr>
          <p:cNvSpPr>
            <a:spLocks noGrp="1"/>
          </p:cNvSpPr>
          <p:nvPr/>
        </p:nvSpPr>
        <p:spPr>
          <a:xfrm>
            <a:off x="6191250" y="1524000"/>
            <a:ext cx="5410200" cy="400050"/>
          </a:xfrm>
          <a:prstGeom prst="rect">
            <a:avLst/>
          </a:prstGeom>
          <a:noFill/>
          <a:ln w="0">
            <a:noFill/>
            <a:prstDash val="solid"/>
          </a:ln>
        </p:spPr>
        <p:txBody>
          <a:bodyPr wrap="square" lIns="0" tIns="0" rIns="0" bIns="0" anchor="t">
            <a:noAutofit/>
          </a:bodyPr>
          <a:lstStyle>
            <a:defPPr>
              <a:defRPr sz="2175" b="1">
                <a:solidFill>
                  <a:srgbClr val="007F7B"/>
                </a:solidFill>
                <a:latin typeface="DejaVu Sans"/>
                <a:ea typeface="DejaVu Sans"/>
                <a:cs typeface="DejaVu Sans"/>
              </a:defRPr>
            </a:defPPr>
            <a:lvl1pPr>
              <a:defRPr sz="2175" b="1">
                <a:solidFill>
                  <a:srgbClr val="007F7B"/>
                </a:solidFill>
                <a:latin typeface="DejaVu Sans"/>
                <a:ea typeface="DejaVu Sans"/>
                <a:cs typeface="DejaVu Sans"/>
              </a:defRPr>
            </a:lvl1pPr>
            <a:lvl2pPr>
              <a:defRPr sz="2175" b="1">
                <a:solidFill>
                  <a:srgbClr val="007F7B"/>
                </a:solidFill>
                <a:latin typeface="DejaVu Sans"/>
                <a:ea typeface="DejaVu Sans"/>
                <a:cs typeface="DejaVu Sans"/>
              </a:defRPr>
            </a:lvl2pPr>
            <a:lvl3pPr>
              <a:defRPr sz="2175" b="1">
                <a:solidFill>
                  <a:srgbClr val="007F7B"/>
                </a:solidFill>
                <a:latin typeface="DejaVu Sans"/>
                <a:ea typeface="DejaVu Sans"/>
                <a:cs typeface="DejaVu Sans"/>
              </a:defRPr>
            </a:lvl3pPr>
            <a:lvl4pPr>
              <a:defRPr sz="2175" b="1">
                <a:solidFill>
                  <a:srgbClr val="007F7B"/>
                </a:solidFill>
                <a:latin typeface="DejaVu Sans"/>
                <a:ea typeface="DejaVu Sans"/>
                <a:cs typeface="DejaVu Sans"/>
              </a:defRPr>
            </a:lvl4pPr>
            <a:lvl5pPr>
              <a:defRPr sz="2175" b="1">
                <a:solidFill>
                  <a:srgbClr val="007F7B"/>
                </a:solidFill>
                <a:latin typeface="DejaVu Sans"/>
                <a:ea typeface="DejaVu Sans"/>
                <a:cs typeface="DejaVu Sans"/>
              </a:defRPr>
            </a:lvl5pPr>
            <a:lvl6pPr>
              <a:defRPr sz="2175" b="1">
                <a:solidFill>
                  <a:srgbClr val="007F7B"/>
                </a:solidFill>
                <a:latin typeface="DejaVu Sans"/>
                <a:ea typeface="DejaVu Sans"/>
                <a:cs typeface="DejaVu Sans"/>
              </a:defRPr>
            </a:lvl6pPr>
            <a:lvl7pPr>
              <a:defRPr sz="2175" b="1">
                <a:solidFill>
                  <a:srgbClr val="007F7B"/>
                </a:solidFill>
                <a:latin typeface="DejaVu Sans"/>
                <a:ea typeface="DejaVu Sans"/>
                <a:cs typeface="DejaVu Sans"/>
              </a:defRPr>
            </a:lvl7pPr>
            <a:lvl8pPr>
              <a:defRPr sz="2175" b="1">
                <a:solidFill>
                  <a:srgbClr val="007F7B"/>
                </a:solidFill>
                <a:latin typeface="DejaVu Sans"/>
                <a:ea typeface="DejaVu Sans"/>
                <a:cs typeface="DejaVu Sans"/>
              </a:defRPr>
            </a:lvl8pPr>
            <a:lvl9pPr>
              <a:defRPr sz="2175" b="1">
                <a:solidFill>
                  <a:srgbClr val="007F7B"/>
                </a:solidFill>
                <a:latin typeface="DejaVu Sans"/>
                <a:ea typeface="DejaVu Sans"/>
                <a:cs typeface="DejaVu Sans"/>
              </a:defRPr>
            </a:lvl9pPr>
          </a:lstStyle>
          <a:p>
            <a:pPr>
              <a:defRPr sz="2175" b="1">
                <a:solidFill>
                  <a:srgbClr val="007F7B"/>
                </a:solidFill>
                <a:latin typeface="DejaVu Sans"/>
                <a:ea typeface="DejaVu Sans"/>
                <a:cs typeface="DejaVu Sans"/>
              </a:defRPr>
            </a:pPr>
            <a:r>
              <a:rPr sz="2175" b="1">
                <a:solidFill>
                  <a:srgbClr val="007F7B"/>
                </a:solidFill>
                <a:latin typeface="DejaVu Sans"/>
                <a:ea typeface="DejaVu Sans"/>
                <a:cs typeface="DejaVu Sans"/>
              </a:rPr>
              <a:t>Liikumisvõimalused</a:t>
            </a:r>
          </a:p>
        </p:txBody>
      </p:sp>
      <p:sp>
        <p:nvSpPr>
          <p:cNvPr id="7" name="Liikumisvõimalused-body">
            <a:extLst>
              <a:ext uri="{FF2B5EF4-FFF2-40B4-BE49-F238E27FC236}">
                <a16:creationId xmlns:a16="http://schemas.microsoft.com/office/drawing/2014/main" id="{02CCEDD7-A1D3-433C-9205-E8175E806FDA}"/>
              </a:ext>
            </a:extLst>
          </p:cNvPr>
          <p:cNvSpPr>
            <a:spLocks noGrp="1"/>
          </p:cNvSpPr>
          <p:nvPr/>
        </p:nvSpPr>
        <p:spPr>
          <a:xfrm>
            <a:off x="6191250" y="1962150"/>
            <a:ext cx="5410200" cy="14763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Terviserajad, avalikud spordiväljakud ja välijõusaalid. Koolide liikumisprogrammid ning töö tänava- ja kooliümbruse ruumiga.</a:t>
            </a:r>
          </a:p>
        </p:txBody>
      </p:sp>
      <p:sp>
        <p:nvSpPr>
          <p:cNvPr id="8" name="Toidukeskkond-head">
            <a:extLst>
              <a:ext uri="{FF2B5EF4-FFF2-40B4-BE49-F238E27FC236}">
                <a16:creationId xmlns:a16="http://schemas.microsoft.com/office/drawing/2014/main" id="{C8F31EE5-77E4-4A9E-8D4C-9A8732128824}"/>
              </a:ext>
            </a:extLst>
          </p:cNvPr>
          <p:cNvSpPr>
            <a:spLocks noGrp="1"/>
          </p:cNvSpPr>
          <p:nvPr/>
        </p:nvSpPr>
        <p:spPr>
          <a:xfrm>
            <a:off x="6191250" y="3638550"/>
            <a:ext cx="5410200" cy="400050"/>
          </a:xfrm>
          <a:prstGeom prst="rect">
            <a:avLst/>
          </a:prstGeom>
          <a:noFill/>
          <a:ln w="0">
            <a:noFill/>
            <a:prstDash val="solid"/>
          </a:ln>
        </p:spPr>
        <p:txBody>
          <a:bodyPr wrap="square" lIns="0" tIns="0" rIns="0" bIns="0" anchor="t">
            <a:noAutofit/>
          </a:bodyPr>
          <a:lstStyle>
            <a:defPPr>
              <a:defRPr sz="2175" b="1">
                <a:solidFill>
                  <a:srgbClr val="007F7B"/>
                </a:solidFill>
                <a:latin typeface="DejaVu Sans"/>
                <a:ea typeface="DejaVu Sans"/>
                <a:cs typeface="DejaVu Sans"/>
              </a:defRPr>
            </a:defPPr>
            <a:lvl1pPr>
              <a:defRPr sz="2175" b="1">
                <a:solidFill>
                  <a:srgbClr val="007F7B"/>
                </a:solidFill>
                <a:latin typeface="DejaVu Sans"/>
                <a:ea typeface="DejaVu Sans"/>
                <a:cs typeface="DejaVu Sans"/>
              </a:defRPr>
            </a:lvl1pPr>
            <a:lvl2pPr>
              <a:defRPr sz="2175" b="1">
                <a:solidFill>
                  <a:srgbClr val="007F7B"/>
                </a:solidFill>
                <a:latin typeface="DejaVu Sans"/>
                <a:ea typeface="DejaVu Sans"/>
                <a:cs typeface="DejaVu Sans"/>
              </a:defRPr>
            </a:lvl2pPr>
            <a:lvl3pPr>
              <a:defRPr sz="2175" b="1">
                <a:solidFill>
                  <a:srgbClr val="007F7B"/>
                </a:solidFill>
                <a:latin typeface="DejaVu Sans"/>
                <a:ea typeface="DejaVu Sans"/>
                <a:cs typeface="DejaVu Sans"/>
              </a:defRPr>
            </a:lvl3pPr>
            <a:lvl4pPr>
              <a:defRPr sz="2175" b="1">
                <a:solidFill>
                  <a:srgbClr val="007F7B"/>
                </a:solidFill>
                <a:latin typeface="DejaVu Sans"/>
                <a:ea typeface="DejaVu Sans"/>
                <a:cs typeface="DejaVu Sans"/>
              </a:defRPr>
            </a:lvl4pPr>
            <a:lvl5pPr>
              <a:defRPr sz="2175" b="1">
                <a:solidFill>
                  <a:srgbClr val="007F7B"/>
                </a:solidFill>
                <a:latin typeface="DejaVu Sans"/>
                <a:ea typeface="DejaVu Sans"/>
                <a:cs typeface="DejaVu Sans"/>
              </a:defRPr>
            </a:lvl5pPr>
            <a:lvl6pPr>
              <a:defRPr sz="2175" b="1">
                <a:solidFill>
                  <a:srgbClr val="007F7B"/>
                </a:solidFill>
                <a:latin typeface="DejaVu Sans"/>
                <a:ea typeface="DejaVu Sans"/>
                <a:cs typeface="DejaVu Sans"/>
              </a:defRPr>
            </a:lvl6pPr>
            <a:lvl7pPr>
              <a:defRPr sz="2175" b="1">
                <a:solidFill>
                  <a:srgbClr val="007F7B"/>
                </a:solidFill>
                <a:latin typeface="DejaVu Sans"/>
                <a:ea typeface="DejaVu Sans"/>
                <a:cs typeface="DejaVu Sans"/>
              </a:defRPr>
            </a:lvl7pPr>
            <a:lvl8pPr>
              <a:defRPr sz="2175" b="1">
                <a:solidFill>
                  <a:srgbClr val="007F7B"/>
                </a:solidFill>
                <a:latin typeface="DejaVu Sans"/>
                <a:ea typeface="DejaVu Sans"/>
                <a:cs typeface="DejaVu Sans"/>
              </a:defRPr>
            </a:lvl8pPr>
            <a:lvl9pPr>
              <a:defRPr sz="2175" b="1">
                <a:solidFill>
                  <a:srgbClr val="007F7B"/>
                </a:solidFill>
                <a:latin typeface="DejaVu Sans"/>
                <a:ea typeface="DejaVu Sans"/>
                <a:cs typeface="DejaVu Sans"/>
              </a:defRPr>
            </a:lvl9pPr>
          </a:lstStyle>
          <a:p>
            <a:pPr>
              <a:defRPr sz="2175" b="1">
                <a:solidFill>
                  <a:srgbClr val="007F7B"/>
                </a:solidFill>
                <a:latin typeface="DejaVu Sans"/>
                <a:ea typeface="DejaVu Sans"/>
                <a:cs typeface="DejaVu Sans"/>
              </a:defRPr>
            </a:pPr>
            <a:r>
              <a:rPr sz="2175" b="1">
                <a:solidFill>
                  <a:srgbClr val="007F7B"/>
                </a:solidFill>
                <a:latin typeface="DejaVu Sans"/>
                <a:ea typeface="DejaVu Sans"/>
                <a:cs typeface="DejaVu Sans"/>
              </a:rPr>
              <a:t>Toidukeskkond</a:t>
            </a:r>
          </a:p>
        </p:txBody>
      </p:sp>
      <p:sp>
        <p:nvSpPr>
          <p:cNvPr id="9" name="Toidukeskkond-body">
            <a:extLst>
              <a:ext uri="{FF2B5EF4-FFF2-40B4-BE49-F238E27FC236}">
                <a16:creationId xmlns:a16="http://schemas.microsoft.com/office/drawing/2014/main" id="{174915A0-8ECE-4BF7-9130-E5064BBCBB99}"/>
              </a:ext>
            </a:extLst>
          </p:cNvPr>
          <p:cNvSpPr>
            <a:spLocks noGrp="1"/>
          </p:cNvSpPr>
          <p:nvPr/>
        </p:nvSpPr>
        <p:spPr>
          <a:xfrm>
            <a:off x="6191250" y="4076700"/>
            <a:ext cx="5410200" cy="1238250"/>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Linna toetatud õppe- ja kogukonnaaiad. Koolitoit ja haridusasutuste toidukeskkond on ka lähiaastate kavades.</a:t>
            </a:r>
          </a:p>
        </p:txBody>
      </p:sp>
      <p:sp>
        <p:nvSpPr>
          <p:cNvPr id="10" name="data-note">
            <a:extLst>
              <a:ext uri="{FF2B5EF4-FFF2-40B4-BE49-F238E27FC236}">
                <a16:creationId xmlns:a16="http://schemas.microsoft.com/office/drawing/2014/main" id="{EAB83AD8-0664-46D1-9AD0-F9A34E92DF6F}"/>
              </a:ext>
            </a:extLst>
          </p:cNvPr>
          <p:cNvSpPr>
            <a:spLocks noGrp="1"/>
          </p:cNvSpPr>
          <p:nvPr/>
        </p:nvSpPr>
        <p:spPr>
          <a:xfrm>
            <a:off x="590550" y="5715000"/>
            <a:ext cx="10763250" cy="428625"/>
          </a:xfrm>
          <a:prstGeom prst="rect">
            <a:avLst/>
          </a:prstGeom>
          <a:noFill/>
          <a:ln w="0">
            <a:noFill/>
            <a:prstDash val="solid"/>
          </a:ln>
        </p:spPr>
        <p:txBody>
          <a:bodyPr wrap="square" lIns="0" tIns="0" rIns="0" bIns="0" anchor="t">
            <a:noAutofit/>
          </a:bodyPr>
          <a:lstStyle>
            <a:defPPr>
              <a:defRPr sz="1500" b="1">
                <a:solidFill>
                  <a:srgbClr val="007F7B"/>
                </a:solidFill>
                <a:latin typeface="DejaVu Sans"/>
                <a:ea typeface="DejaVu Sans"/>
                <a:cs typeface="DejaVu Sans"/>
              </a:defRPr>
            </a:defPPr>
            <a:lvl1pPr>
              <a:defRPr sz="1500" b="1">
                <a:solidFill>
                  <a:srgbClr val="007F7B"/>
                </a:solidFill>
                <a:latin typeface="DejaVu Sans"/>
                <a:ea typeface="DejaVu Sans"/>
                <a:cs typeface="DejaVu Sans"/>
              </a:defRPr>
            </a:lvl1pPr>
            <a:lvl2pPr>
              <a:defRPr sz="1500" b="1">
                <a:solidFill>
                  <a:srgbClr val="007F7B"/>
                </a:solidFill>
                <a:latin typeface="DejaVu Sans"/>
                <a:ea typeface="DejaVu Sans"/>
                <a:cs typeface="DejaVu Sans"/>
              </a:defRPr>
            </a:lvl2pPr>
            <a:lvl3pPr>
              <a:defRPr sz="1500" b="1">
                <a:solidFill>
                  <a:srgbClr val="007F7B"/>
                </a:solidFill>
                <a:latin typeface="DejaVu Sans"/>
                <a:ea typeface="DejaVu Sans"/>
                <a:cs typeface="DejaVu Sans"/>
              </a:defRPr>
            </a:lvl3pPr>
            <a:lvl4pPr>
              <a:defRPr sz="1500" b="1">
                <a:solidFill>
                  <a:srgbClr val="007F7B"/>
                </a:solidFill>
                <a:latin typeface="DejaVu Sans"/>
                <a:ea typeface="DejaVu Sans"/>
                <a:cs typeface="DejaVu Sans"/>
              </a:defRPr>
            </a:lvl4pPr>
            <a:lvl5pPr>
              <a:defRPr sz="1500" b="1">
                <a:solidFill>
                  <a:srgbClr val="007F7B"/>
                </a:solidFill>
                <a:latin typeface="DejaVu Sans"/>
                <a:ea typeface="DejaVu Sans"/>
                <a:cs typeface="DejaVu Sans"/>
              </a:defRPr>
            </a:lvl5pPr>
            <a:lvl6pPr>
              <a:defRPr sz="1500" b="1">
                <a:solidFill>
                  <a:srgbClr val="007F7B"/>
                </a:solidFill>
                <a:latin typeface="DejaVu Sans"/>
                <a:ea typeface="DejaVu Sans"/>
                <a:cs typeface="DejaVu Sans"/>
              </a:defRPr>
            </a:lvl6pPr>
            <a:lvl7pPr>
              <a:defRPr sz="1500" b="1">
                <a:solidFill>
                  <a:srgbClr val="007F7B"/>
                </a:solidFill>
                <a:latin typeface="DejaVu Sans"/>
                <a:ea typeface="DejaVu Sans"/>
                <a:cs typeface="DejaVu Sans"/>
              </a:defRPr>
            </a:lvl7pPr>
            <a:lvl8pPr>
              <a:defRPr sz="1500" b="1">
                <a:solidFill>
                  <a:srgbClr val="007F7B"/>
                </a:solidFill>
                <a:latin typeface="DejaVu Sans"/>
                <a:ea typeface="DejaVu Sans"/>
                <a:cs typeface="DejaVu Sans"/>
              </a:defRPr>
            </a:lvl8pPr>
            <a:lvl9pPr>
              <a:defRPr sz="1500" b="1">
                <a:solidFill>
                  <a:srgbClr val="007F7B"/>
                </a:solidFill>
                <a:latin typeface="DejaVu Sans"/>
                <a:ea typeface="DejaVu Sans"/>
                <a:cs typeface="DejaVu Sans"/>
              </a:defRPr>
            </a:lvl9pPr>
          </a:lstStyle>
          <a:p>
            <a:pPr>
              <a:defRPr sz="1500" b="1">
                <a:solidFill>
                  <a:srgbClr val="007F7B"/>
                </a:solidFill>
                <a:latin typeface="DejaVu Sans"/>
                <a:ea typeface="DejaVu Sans"/>
                <a:cs typeface="DejaVu Sans"/>
              </a:defRPr>
            </a:pPr>
            <a:r>
              <a:rPr sz="1500" b="1">
                <a:solidFill>
                  <a:srgbClr val="007F7B"/>
                </a:solidFill>
                <a:latin typeface="DejaVu Sans"/>
                <a:ea typeface="DejaVu Sans"/>
                <a:cs typeface="DejaVu Sans"/>
              </a:rPr>
              <a:t>2024. aastal oli liigse kehakaaluga ligikaudu iga teine selles vanuses tallinlane.</a:t>
            </a:r>
          </a:p>
        </p:txBody>
      </p:sp>
    </p:spTree>
    <p:extLst>
      <p:ext uri="{BB962C8B-B14F-4D97-AF65-F5344CB8AC3E}">
        <p14:creationId xmlns:p14="http://schemas.microsoft.com/office/powerpoint/2010/main" val="1346739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E4BF8DD1-05CA-41D5-8F7F-D734E703483D}"/>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Linnakeskkond ja vigastuste ennetamine</a:t>
            </a:r>
          </a:p>
        </p:txBody>
      </p:sp>
      <p:sp>
        <p:nvSpPr>
          <p:cNvPr id="2" name="source">
            <a:extLst>
              <a:ext uri="{FF2B5EF4-FFF2-40B4-BE49-F238E27FC236}">
                <a16:creationId xmlns:a16="http://schemas.microsoft.com/office/drawing/2014/main" id="{B53A2B0D-652D-4A0A-A003-7C95A5A716F0}"/>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Allikad: Ohutu koolitee; Tallinn 2035; Tallinna koduteenus</a:t>
            </a:r>
          </a:p>
        </p:txBody>
      </p:sp>
      <p:sp>
        <p:nvSpPr>
          <p:cNvPr id="3" name="page">
            <a:extLst>
              <a:ext uri="{FF2B5EF4-FFF2-40B4-BE49-F238E27FC236}">
                <a16:creationId xmlns:a16="http://schemas.microsoft.com/office/drawing/2014/main" id="{C04C71F1-931C-420D-9419-20E4E444F29F}"/>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07</a:t>
            </a:r>
          </a:p>
        </p:txBody>
      </p:sp>
      <p:sp>
        <p:nvSpPr>
          <p:cNvPr id="4" name="label-0">
            <a:extLst>
              <a:ext uri="{FF2B5EF4-FFF2-40B4-BE49-F238E27FC236}">
                <a16:creationId xmlns:a16="http://schemas.microsoft.com/office/drawing/2014/main" id="{DE4169D1-9B14-4627-82E5-2BE3D79494B4}"/>
              </a:ext>
            </a:extLst>
          </p:cNvPr>
          <p:cNvSpPr>
            <a:spLocks noGrp="1"/>
          </p:cNvSpPr>
          <p:nvPr/>
        </p:nvSpPr>
        <p:spPr>
          <a:xfrm>
            <a:off x="590550" y="149542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Ohutu koolitee</a:t>
            </a:r>
          </a:p>
        </p:txBody>
      </p:sp>
      <p:sp>
        <p:nvSpPr>
          <p:cNvPr id="5" name="body-0">
            <a:extLst>
              <a:ext uri="{FF2B5EF4-FFF2-40B4-BE49-F238E27FC236}">
                <a16:creationId xmlns:a16="http://schemas.microsoft.com/office/drawing/2014/main" id="{75EEF334-2F9B-4A3D-80B7-7EF82283C073}"/>
              </a:ext>
            </a:extLst>
          </p:cNvPr>
          <p:cNvSpPr>
            <a:spLocks noGrp="1"/>
          </p:cNvSpPr>
          <p:nvPr/>
        </p:nvSpPr>
        <p:spPr>
          <a:xfrm>
            <a:off x="3857625" y="149542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Kooliümbruste liikluskorralduse muutmine. Ülekäigurajad, kiirust vähendavad lahendused, pollarid ja jalakäijatele eraldatud ruum.</a:t>
            </a:r>
          </a:p>
        </p:txBody>
      </p:sp>
      <p:sp>
        <p:nvSpPr>
          <p:cNvPr id="6" name="label-1">
            <a:extLst>
              <a:ext uri="{FF2B5EF4-FFF2-40B4-BE49-F238E27FC236}">
                <a16:creationId xmlns:a16="http://schemas.microsoft.com/office/drawing/2014/main" id="{7497ADE6-08AD-41E1-B7C7-BBCEC06FC346}"/>
              </a:ext>
            </a:extLst>
          </p:cNvPr>
          <p:cNvSpPr>
            <a:spLocks noGrp="1"/>
          </p:cNvSpPr>
          <p:nvPr/>
        </p:nvSpPr>
        <p:spPr>
          <a:xfrm>
            <a:off x="590550" y="2990850"/>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Liikumine kodukandis</a:t>
            </a:r>
          </a:p>
        </p:txBody>
      </p:sp>
      <p:sp>
        <p:nvSpPr>
          <p:cNvPr id="7" name="body-1">
            <a:extLst>
              <a:ext uri="{FF2B5EF4-FFF2-40B4-BE49-F238E27FC236}">
                <a16:creationId xmlns:a16="http://schemas.microsoft.com/office/drawing/2014/main" id="{3ECB765F-B810-4EF4-AA68-8F4BA364F213}"/>
              </a:ext>
            </a:extLst>
          </p:cNvPr>
          <p:cNvSpPr>
            <a:spLocks noGrp="1"/>
          </p:cNvSpPr>
          <p:nvPr/>
        </p:nvSpPr>
        <p:spPr>
          <a:xfrm>
            <a:off x="3857625" y="2990850"/>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Avalikud liikumispaigad ning kooli, kodu ja peatuse ühendused. Tähelepanu laste iseseisval liikumisel ja ligipääsetavusel.</a:t>
            </a:r>
          </a:p>
        </p:txBody>
      </p:sp>
      <p:sp>
        <p:nvSpPr>
          <p:cNvPr id="8" name="label-2">
            <a:extLst>
              <a:ext uri="{FF2B5EF4-FFF2-40B4-BE49-F238E27FC236}">
                <a16:creationId xmlns:a16="http://schemas.microsoft.com/office/drawing/2014/main" id="{26FEC051-BC3C-42DB-ADEA-BF229CE04A18}"/>
              </a:ext>
            </a:extLst>
          </p:cNvPr>
          <p:cNvSpPr>
            <a:spLocks noGrp="1"/>
          </p:cNvSpPr>
          <p:nvPr/>
        </p:nvSpPr>
        <p:spPr>
          <a:xfrm>
            <a:off x="590550" y="448627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Kodune turvalisus</a:t>
            </a:r>
          </a:p>
        </p:txBody>
      </p:sp>
      <p:sp>
        <p:nvSpPr>
          <p:cNvPr id="9" name="body-2">
            <a:extLst>
              <a:ext uri="{FF2B5EF4-FFF2-40B4-BE49-F238E27FC236}">
                <a16:creationId xmlns:a16="http://schemas.microsoft.com/office/drawing/2014/main" id="{744D06B7-1B8F-47BA-B3C9-B294CFB84AF8}"/>
              </a:ext>
            </a:extLst>
          </p:cNvPr>
          <p:cNvSpPr>
            <a:spLocks noGrp="1"/>
          </p:cNvSpPr>
          <p:nvPr/>
        </p:nvSpPr>
        <p:spPr>
          <a:xfrm>
            <a:off x="3857625" y="448627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Heaolumeistri teenuses väiksemad kodukohandused, käsipuud ja tugikäepidemed ning kukkumisohtu suurendavate puuduste kõrvaldamine.</a:t>
            </a:r>
          </a:p>
        </p:txBody>
      </p:sp>
    </p:spTree>
    <p:extLst>
      <p:ext uri="{BB962C8B-B14F-4D97-AF65-F5344CB8AC3E}">
        <p14:creationId xmlns:p14="http://schemas.microsoft.com/office/powerpoint/2010/main" val="1136340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34473489-A42A-48E6-94B3-50C8DBAE654A}"/>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Tervise ebavõrdsus ja abi kättesaadavus</a:t>
            </a:r>
          </a:p>
        </p:txBody>
      </p:sp>
      <p:sp>
        <p:nvSpPr>
          <p:cNvPr id="2" name="source">
            <a:extLst>
              <a:ext uri="{FF2B5EF4-FFF2-40B4-BE49-F238E27FC236}">
                <a16:creationId xmlns:a16="http://schemas.microsoft.com/office/drawing/2014/main" id="{D8443A12-2D39-40F8-B777-02BBF5DA490F}"/>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Allikad: Lääne-Tallinna Keskhaigla; linna 2025. aasta tegevusaruanne; Tallinna koduteenus</a:t>
            </a:r>
          </a:p>
        </p:txBody>
      </p:sp>
      <p:sp>
        <p:nvSpPr>
          <p:cNvPr id="3" name="page">
            <a:extLst>
              <a:ext uri="{FF2B5EF4-FFF2-40B4-BE49-F238E27FC236}">
                <a16:creationId xmlns:a16="http://schemas.microsoft.com/office/drawing/2014/main" id="{ABF0D5FB-C124-4574-B4E7-32DC6C8F068E}"/>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08</a:t>
            </a:r>
          </a:p>
        </p:txBody>
      </p:sp>
      <p:sp>
        <p:nvSpPr>
          <p:cNvPr id="4" name="label-0">
            <a:extLst>
              <a:ext uri="{FF2B5EF4-FFF2-40B4-BE49-F238E27FC236}">
                <a16:creationId xmlns:a16="http://schemas.microsoft.com/office/drawing/2014/main" id="{48156C56-EA63-44BC-A565-470133F4714B}"/>
              </a:ext>
            </a:extLst>
          </p:cNvPr>
          <p:cNvSpPr>
            <a:spLocks noGrp="1"/>
          </p:cNvSpPr>
          <p:nvPr/>
        </p:nvSpPr>
        <p:spPr>
          <a:xfrm>
            <a:off x="590550" y="149542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Ravikindlustuseta elanikud</a:t>
            </a:r>
          </a:p>
        </p:txBody>
      </p:sp>
      <p:sp>
        <p:nvSpPr>
          <p:cNvPr id="5" name="body-0">
            <a:extLst>
              <a:ext uri="{FF2B5EF4-FFF2-40B4-BE49-F238E27FC236}">
                <a16:creationId xmlns:a16="http://schemas.microsoft.com/office/drawing/2014/main" id="{BCB4C008-1710-46D0-94D4-8642F51EBD0C}"/>
              </a:ext>
            </a:extLst>
          </p:cNvPr>
          <p:cNvSpPr>
            <a:spLocks noGrp="1"/>
          </p:cNvSpPr>
          <p:nvPr/>
        </p:nvSpPr>
        <p:spPr>
          <a:xfrm>
            <a:off x="3857625" y="149542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Tallinna registrisse kantud ravikindlustamata inimesed saavad ambulatoorset eriarstiabi LTKH Nõmme tervisekeskuses.</a:t>
            </a:r>
          </a:p>
        </p:txBody>
      </p:sp>
      <p:sp>
        <p:nvSpPr>
          <p:cNvPr id="6" name="label-1">
            <a:extLst>
              <a:ext uri="{FF2B5EF4-FFF2-40B4-BE49-F238E27FC236}">
                <a16:creationId xmlns:a16="http://schemas.microsoft.com/office/drawing/2014/main" id="{B0434B75-B2E8-4F93-853F-2F5E52A27D2D}"/>
              </a:ext>
            </a:extLst>
          </p:cNvPr>
          <p:cNvSpPr>
            <a:spLocks noGrp="1"/>
          </p:cNvSpPr>
          <p:nvPr/>
        </p:nvSpPr>
        <p:spPr>
          <a:xfrm>
            <a:off x="590550" y="2990850"/>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Abi väljaspool tööaega</a:t>
            </a:r>
          </a:p>
        </p:txBody>
      </p:sp>
      <p:sp>
        <p:nvSpPr>
          <p:cNvPr id="7" name="body-1">
            <a:extLst>
              <a:ext uri="{FF2B5EF4-FFF2-40B4-BE49-F238E27FC236}">
                <a16:creationId xmlns:a16="http://schemas.microsoft.com/office/drawing/2014/main" id="{CE2ED082-D853-4656-BC56-566907C6B261}"/>
              </a:ext>
            </a:extLst>
          </p:cNvPr>
          <p:cNvSpPr>
            <a:spLocks noGrp="1"/>
          </p:cNvSpPr>
          <p:nvPr/>
        </p:nvSpPr>
        <p:spPr>
          <a:xfrm>
            <a:off x="3857625" y="2990850"/>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Tallinna Lastehaigla valvearst ning nädalavahetustel ja riigipühadel töötav valveperearstikeskus. Teenused alustasid 2025. aastal.</a:t>
            </a:r>
          </a:p>
        </p:txBody>
      </p:sp>
      <p:sp>
        <p:nvSpPr>
          <p:cNvPr id="8" name="label-2">
            <a:extLst>
              <a:ext uri="{FF2B5EF4-FFF2-40B4-BE49-F238E27FC236}">
                <a16:creationId xmlns:a16="http://schemas.microsoft.com/office/drawing/2014/main" id="{8F9D9C00-54AE-44C4-AE97-7F414A4EDE61}"/>
              </a:ext>
            </a:extLst>
          </p:cNvPr>
          <p:cNvSpPr>
            <a:spLocks noGrp="1"/>
          </p:cNvSpPr>
          <p:nvPr/>
        </p:nvSpPr>
        <p:spPr>
          <a:xfrm>
            <a:off x="590550" y="448627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Kõrvalabi vajavad inimesed</a:t>
            </a:r>
          </a:p>
        </p:txBody>
      </p:sp>
      <p:sp>
        <p:nvSpPr>
          <p:cNvPr id="9" name="body-2">
            <a:extLst>
              <a:ext uri="{FF2B5EF4-FFF2-40B4-BE49-F238E27FC236}">
                <a16:creationId xmlns:a16="http://schemas.microsoft.com/office/drawing/2014/main" id="{3711EECF-0FBF-44E2-AC49-5E8D3544929E}"/>
              </a:ext>
            </a:extLst>
          </p:cNvPr>
          <p:cNvSpPr>
            <a:spLocks noGrp="1"/>
          </p:cNvSpPr>
          <p:nvPr/>
        </p:nvSpPr>
        <p:spPr>
          <a:xfrm>
            <a:off x="3857625" y="448627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Koduteenus ja ligipääsetavuse parandamine. Murekohaks jääb, kas vajalik abi on inimesele õigel ajal kasutatav.</a:t>
            </a:r>
          </a:p>
        </p:txBody>
      </p:sp>
    </p:spTree>
    <p:extLst>
      <p:ext uri="{BB962C8B-B14F-4D97-AF65-F5344CB8AC3E}">
        <p14:creationId xmlns:p14="http://schemas.microsoft.com/office/powerpoint/2010/main" val="399762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6665D875-E617-4F87-807B-75EA44637417}"/>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Sõltuvuste ja nakkushaiguste ennetamine</a:t>
            </a:r>
          </a:p>
        </p:txBody>
      </p:sp>
      <p:sp>
        <p:nvSpPr>
          <p:cNvPr id="2" name="source">
            <a:extLst>
              <a:ext uri="{FF2B5EF4-FFF2-40B4-BE49-F238E27FC236}">
                <a16:creationId xmlns:a16="http://schemas.microsoft.com/office/drawing/2014/main" id="{97B232AD-34F9-4CEE-AB61-8F11C4198BC0}"/>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Allikas: Tallinna 2025. aasta majandusaasta aruanne, lk 94–95</a:t>
            </a:r>
          </a:p>
        </p:txBody>
      </p:sp>
      <p:sp>
        <p:nvSpPr>
          <p:cNvPr id="3" name="page">
            <a:extLst>
              <a:ext uri="{FF2B5EF4-FFF2-40B4-BE49-F238E27FC236}">
                <a16:creationId xmlns:a16="http://schemas.microsoft.com/office/drawing/2014/main" id="{9380C0BA-2844-4BDE-B231-EACAB47DF50B}"/>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09</a:t>
            </a:r>
          </a:p>
        </p:txBody>
      </p:sp>
      <p:sp>
        <p:nvSpPr>
          <p:cNvPr id="4" name="label-0">
            <a:extLst>
              <a:ext uri="{FF2B5EF4-FFF2-40B4-BE49-F238E27FC236}">
                <a16:creationId xmlns:a16="http://schemas.microsoft.com/office/drawing/2014/main" id="{C7F04207-45C1-49A3-B117-88934D7069BF}"/>
              </a:ext>
            </a:extLst>
          </p:cNvPr>
          <p:cNvSpPr>
            <a:spLocks noGrp="1"/>
          </p:cNvSpPr>
          <p:nvPr/>
        </p:nvSpPr>
        <p:spPr>
          <a:xfrm>
            <a:off x="590550" y="149542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Nõustamine ja ravi juurde jõudmine</a:t>
            </a:r>
          </a:p>
        </p:txBody>
      </p:sp>
      <p:sp>
        <p:nvSpPr>
          <p:cNvPr id="5" name="body-0">
            <a:extLst>
              <a:ext uri="{FF2B5EF4-FFF2-40B4-BE49-F238E27FC236}">
                <a16:creationId xmlns:a16="http://schemas.microsoft.com/office/drawing/2014/main" id="{C1B9D7BD-B025-4653-A41B-079104659AF5}"/>
              </a:ext>
            </a:extLst>
          </p:cNvPr>
          <p:cNvSpPr>
            <a:spLocks noGrp="1"/>
          </p:cNvSpPr>
          <p:nvPr/>
        </p:nvSpPr>
        <p:spPr>
          <a:xfrm>
            <a:off x="3857625" y="149542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Vabaühenduste ennetus- ja nõustamistöö. Sõltuvusprobleemidega inimeste suunamine ravi- ja tugiteenustele.</a:t>
            </a:r>
          </a:p>
        </p:txBody>
      </p:sp>
      <p:sp>
        <p:nvSpPr>
          <p:cNvPr id="6" name="label-1">
            <a:extLst>
              <a:ext uri="{FF2B5EF4-FFF2-40B4-BE49-F238E27FC236}">
                <a16:creationId xmlns:a16="http://schemas.microsoft.com/office/drawing/2014/main" id="{7B13EDBA-5722-4663-AA17-35E5409AFF4F}"/>
              </a:ext>
            </a:extLst>
          </p:cNvPr>
          <p:cNvSpPr>
            <a:spLocks noGrp="1"/>
          </p:cNvSpPr>
          <p:nvPr/>
        </p:nvSpPr>
        <p:spPr>
          <a:xfrm>
            <a:off x="590550" y="2990850"/>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HIV-ennetus</a:t>
            </a:r>
          </a:p>
        </p:txBody>
      </p:sp>
      <p:sp>
        <p:nvSpPr>
          <p:cNvPr id="7" name="body-1">
            <a:extLst>
              <a:ext uri="{FF2B5EF4-FFF2-40B4-BE49-F238E27FC236}">
                <a16:creationId xmlns:a16="http://schemas.microsoft.com/office/drawing/2014/main" id="{CADCD9EF-94BD-4EEA-B801-A0EE6C8B72A9}"/>
              </a:ext>
            </a:extLst>
          </p:cNvPr>
          <p:cNvSpPr>
            <a:spLocks noGrp="1"/>
          </p:cNvSpPr>
          <p:nvPr/>
        </p:nvSpPr>
        <p:spPr>
          <a:xfrm>
            <a:off x="3857625" y="2990850"/>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Tasuta ja anonüümse testimise võimaluste tutvustamine ning ligipääsu parandamine. Ennetusvahendite jagamine riskirühmadele.</a:t>
            </a:r>
          </a:p>
        </p:txBody>
      </p:sp>
      <p:sp>
        <p:nvSpPr>
          <p:cNvPr id="8" name="label-2">
            <a:extLst>
              <a:ext uri="{FF2B5EF4-FFF2-40B4-BE49-F238E27FC236}">
                <a16:creationId xmlns:a16="http://schemas.microsoft.com/office/drawing/2014/main" id="{BCD44265-C6BC-4128-8E8F-764C221541E0}"/>
              </a:ext>
            </a:extLst>
          </p:cNvPr>
          <p:cNvSpPr>
            <a:spLocks noGrp="1"/>
          </p:cNvSpPr>
          <p:nvPr/>
        </p:nvSpPr>
        <p:spPr>
          <a:xfrm>
            <a:off x="590550" y="448627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Haiguste varajane avastamine</a:t>
            </a:r>
          </a:p>
        </p:txBody>
      </p:sp>
      <p:sp>
        <p:nvSpPr>
          <p:cNvPr id="9" name="body-2">
            <a:extLst>
              <a:ext uri="{FF2B5EF4-FFF2-40B4-BE49-F238E27FC236}">
                <a16:creationId xmlns:a16="http://schemas.microsoft.com/office/drawing/2014/main" id="{40848AB8-AC09-471D-8BAF-529F1C4DDC11}"/>
              </a:ext>
            </a:extLst>
          </p:cNvPr>
          <p:cNvSpPr>
            <a:spLocks noGrp="1"/>
          </p:cNvSpPr>
          <p:nvPr/>
        </p:nvSpPr>
        <p:spPr>
          <a:xfrm>
            <a:off x="3857625" y="448627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Koostöös Tervisekassa ja TAIga sõeluuringutes osalemist suurendav teavitustöö.</a:t>
            </a:r>
          </a:p>
        </p:txBody>
      </p:sp>
    </p:spTree>
    <p:extLst>
      <p:ext uri="{BB962C8B-B14F-4D97-AF65-F5344CB8AC3E}">
        <p14:creationId xmlns:p14="http://schemas.microsoft.com/office/powerpoint/2010/main" val="213527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6AADEAFA-4EC8-4059-8560-8F742E024C65}"/>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Eakate tervis ja iseseisev toimetulek</a:t>
            </a:r>
          </a:p>
        </p:txBody>
      </p:sp>
      <p:sp>
        <p:nvSpPr>
          <p:cNvPr id="2" name="source">
            <a:extLst>
              <a:ext uri="{FF2B5EF4-FFF2-40B4-BE49-F238E27FC236}">
                <a16:creationId xmlns:a16="http://schemas.microsoft.com/office/drawing/2014/main" id="{1559772F-17CE-4B0B-A69B-6F6B7AFC56DB}"/>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Allikad: eakate päevakeskused; Tallinna koduteenus; linnavalitsuse tegevusprogramm 2026–2029</a:t>
            </a:r>
          </a:p>
        </p:txBody>
      </p:sp>
      <p:sp>
        <p:nvSpPr>
          <p:cNvPr id="3" name="page">
            <a:extLst>
              <a:ext uri="{FF2B5EF4-FFF2-40B4-BE49-F238E27FC236}">
                <a16:creationId xmlns:a16="http://schemas.microsoft.com/office/drawing/2014/main" id="{AE784949-C000-4092-AE02-4EA43AA50149}"/>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10</a:t>
            </a:r>
          </a:p>
        </p:txBody>
      </p:sp>
      <p:sp>
        <p:nvSpPr>
          <p:cNvPr id="4" name="label-0">
            <a:extLst>
              <a:ext uri="{FF2B5EF4-FFF2-40B4-BE49-F238E27FC236}">
                <a16:creationId xmlns:a16="http://schemas.microsoft.com/office/drawing/2014/main" id="{9480A105-180C-4A94-9815-BCF24CAE3FAA}"/>
              </a:ext>
            </a:extLst>
          </p:cNvPr>
          <p:cNvSpPr>
            <a:spLocks noGrp="1"/>
          </p:cNvSpPr>
          <p:nvPr/>
        </p:nvSpPr>
        <p:spPr>
          <a:xfrm>
            <a:off x="590550" y="149542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Osalemine ja liikumine</a:t>
            </a:r>
          </a:p>
        </p:txBody>
      </p:sp>
      <p:sp>
        <p:nvSpPr>
          <p:cNvPr id="5" name="body-0">
            <a:extLst>
              <a:ext uri="{FF2B5EF4-FFF2-40B4-BE49-F238E27FC236}">
                <a16:creationId xmlns:a16="http://schemas.microsoft.com/office/drawing/2014/main" id="{4A42AC85-7BCD-41DE-824C-AFDE7F7CDA37}"/>
              </a:ext>
            </a:extLst>
          </p:cNvPr>
          <p:cNvSpPr>
            <a:spLocks noGrp="1"/>
          </p:cNvSpPr>
          <p:nvPr/>
        </p:nvSpPr>
        <p:spPr>
          <a:xfrm>
            <a:off x="3857625" y="149542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Linnaosade päevakeskustes liikumis- ja huvitegevused ning regulaarsed kohtumised. Tähelepanu üksildusele ja kodulähedasele osalemisele.</a:t>
            </a:r>
          </a:p>
        </p:txBody>
      </p:sp>
      <p:sp>
        <p:nvSpPr>
          <p:cNvPr id="6" name="label-1">
            <a:extLst>
              <a:ext uri="{FF2B5EF4-FFF2-40B4-BE49-F238E27FC236}">
                <a16:creationId xmlns:a16="http://schemas.microsoft.com/office/drawing/2014/main" id="{FD62556E-D0CA-4172-8A6D-A5E9AE3A02E9}"/>
              </a:ext>
            </a:extLst>
          </p:cNvPr>
          <p:cNvSpPr>
            <a:spLocks noGrp="1"/>
          </p:cNvSpPr>
          <p:nvPr/>
        </p:nvSpPr>
        <p:spPr>
          <a:xfrm>
            <a:off x="590550" y="2990850"/>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Kodus toimetulek</a:t>
            </a:r>
          </a:p>
        </p:txBody>
      </p:sp>
      <p:sp>
        <p:nvSpPr>
          <p:cNvPr id="7" name="body-1">
            <a:extLst>
              <a:ext uri="{FF2B5EF4-FFF2-40B4-BE49-F238E27FC236}">
                <a16:creationId xmlns:a16="http://schemas.microsoft.com/office/drawing/2014/main" id="{925A53F3-ADC8-4907-89D6-16F43CE17A22}"/>
              </a:ext>
            </a:extLst>
          </p:cNvPr>
          <p:cNvSpPr>
            <a:spLocks noGrp="1"/>
          </p:cNvSpPr>
          <p:nvPr/>
        </p:nvSpPr>
        <p:spPr>
          <a:xfrm>
            <a:off x="3857625" y="2990850"/>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Koduteenus toetab igapäevaseid toiminguid ja kodust turvalisust. Heaolumeistri teenuse arendamine projektis Tallinna koduteenus 2.0.</a:t>
            </a:r>
          </a:p>
        </p:txBody>
      </p:sp>
      <p:sp>
        <p:nvSpPr>
          <p:cNvPr id="8" name="label-2">
            <a:extLst>
              <a:ext uri="{FF2B5EF4-FFF2-40B4-BE49-F238E27FC236}">
                <a16:creationId xmlns:a16="http://schemas.microsoft.com/office/drawing/2014/main" id="{88BF5713-9B08-4C04-814D-0AB07AA4AB7A}"/>
              </a:ext>
            </a:extLst>
          </p:cNvPr>
          <p:cNvSpPr>
            <a:spLocks noGrp="1"/>
          </p:cNvSpPr>
          <p:nvPr/>
        </p:nvSpPr>
        <p:spPr>
          <a:xfrm>
            <a:off x="590550" y="448627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Kasvav abivajadus</a:t>
            </a:r>
          </a:p>
        </p:txBody>
      </p:sp>
      <p:sp>
        <p:nvSpPr>
          <p:cNvPr id="9" name="body-2">
            <a:extLst>
              <a:ext uri="{FF2B5EF4-FFF2-40B4-BE49-F238E27FC236}">
                <a16:creationId xmlns:a16="http://schemas.microsoft.com/office/drawing/2014/main" id="{D60BB8BE-AD9A-4B49-8551-1AE6E176BD31}"/>
              </a:ext>
            </a:extLst>
          </p:cNvPr>
          <p:cNvSpPr>
            <a:spLocks noGrp="1"/>
          </p:cNvSpPr>
          <p:nvPr/>
        </p:nvSpPr>
        <p:spPr>
          <a:xfrm>
            <a:off x="3857625" y="448627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Mure lähedaste hoolduskoormuse pärast. Koduteenuse ning päeva- ja intervallhoiu laiendamine on linnavalitsuse tegevusprogrammis.</a:t>
            </a:r>
          </a:p>
        </p:txBody>
      </p:sp>
    </p:spTree>
    <p:extLst>
      <p:ext uri="{BB962C8B-B14F-4D97-AF65-F5344CB8AC3E}">
        <p14:creationId xmlns:p14="http://schemas.microsoft.com/office/powerpoint/2010/main" val="909308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EC6840C5-C2B3-4008-92EA-E830B438757A}"/>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Tervisedenduse korraldus Tallinnas</a:t>
            </a:r>
          </a:p>
        </p:txBody>
      </p:sp>
      <p:sp>
        <p:nvSpPr>
          <p:cNvPr id="2" name="source">
            <a:extLst>
              <a:ext uri="{FF2B5EF4-FFF2-40B4-BE49-F238E27FC236}">
                <a16:creationId xmlns:a16="http://schemas.microsoft.com/office/drawing/2014/main" id="{FDC55147-7719-41B2-8CDC-B421FB59B912}"/>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Allikad: linna 2025. aasta tegevusaruanne; Tallinn 2035 elluviimine ja seire</a:t>
            </a:r>
          </a:p>
        </p:txBody>
      </p:sp>
      <p:sp>
        <p:nvSpPr>
          <p:cNvPr id="3" name="page">
            <a:extLst>
              <a:ext uri="{FF2B5EF4-FFF2-40B4-BE49-F238E27FC236}">
                <a16:creationId xmlns:a16="http://schemas.microsoft.com/office/drawing/2014/main" id="{BC9947E3-F200-48D2-8E3E-B8A2337470B1}"/>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11</a:t>
            </a:r>
          </a:p>
        </p:txBody>
      </p:sp>
      <p:sp>
        <p:nvSpPr>
          <p:cNvPr id="4" name="label-0">
            <a:extLst>
              <a:ext uri="{FF2B5EF4-FFF2-40B4-BE49-F238E27FC236}">
                <a16:creationId xmlns:a16="http://schemas.microsoft.com/office/drawing/2014/main" id="{7A0E25BB-6977-4880-902F-37CEF3F814D6}"/>
              </a:ext>
            </a:extLst>
          </p:cNvPr>
          <p:cNvSpPr>
            <a:spLocks noGrp="1"/>
          </p:cNvSpPr>
          <p:nvPr/>
        </p:nvSpPr>
        <p:spPr>
          <a:xfrm>
            <a:off x="590550" y="149542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Linnaosad ja partnerid</a:t>
            </a:r>
          </a:p>
        </p:txBody>
      </p:sp>
      <p:sp>
        <p:nvSpPr>
          <p:cNvPr id="5" name="body-0">
            <a:extLst>
              <a:ext uri="{FF2B5EF4-FFF2-40B4-BE49-F238E27FC236}">
                <a16:creationId xmlns:a16="http://schemas.microsoft.com/office/drawing/2014/main" id="{1C9B8347-C00E-4EC0-BB58-37387A022DF7}"/>
              </a:ext>
            </a:extLst>
          </p:cNvPr>
          <p:cNvSpPr>
            <a:spLocks noGrp="1"/>
          </p:cNvSpPr>
          <p:nvPr/>
        </p:nvSpPr>
        <p:spPr>
          <a:xfrm>
            <a:off x="3857625" y="149542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Linnaosade tervisedenduse eest vastutavad spetsialistid kohtusid 2025. aastal kord kvartalis. Töös osalevad linna ametid ja teenuseosutajad.</a:t>
            </a:r>
          </a:p>
        </p:txBody>
      </p:sp>
      <p:sp>
        <p:nvSpPr>
          <p:cNvPr id="6" name="label-1">
            <a:extLst>
              <a:ext uri="{FF2B5EF4-FFF2-40B4-BE49-F238E27FC236}">
                <a16:creationId xmlns:a16="http://schemas.microsoft.com/office/drawing/2014/main" id="{26266122-5634-461C-9F35-349770696D26}"/>
              </a:ext>
            </a:extLst>
          </p:cNvPr>
          <p:cNvSpPr>
            <a:spLocks noGrp="1"/>
          </p:cNvSpPr>
          <p:nvPr/>
        </p:nvSpPr>
        <p:spPr>
          <a:xfrm>
            <a:off x="590550" y="2990850"/>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Projektitoetused</a:t>
            </a:r>
          </a:p>
        </p:txBody>
      </p:sp>
      <p:sp>
        <p:nvSpPr>
          <p:cNvPr id="7" name="body-1">
            <a:extLst>
              <a:ext uri="{FF2B5EF4-FFF2-40B4-BE49-F238E27FC236}">
                <a16:creationId xmlns:a16="http://schemas.microsoft.com/office/drawing/2014/main" id="{D596D53E-B5C6-4216-B246-EF2F334CE755}"/>
              </a:ext>
            </a:extLst>
          </p:cNvPr>
          <p:cNvSpPr>
            <a:spLocks noGrp="1"/>
          </p:cNvSpPr>
          <p:nvPr/>
        </p:nvSpPr>
        <p:spPr>
          <a:xfrm>
            <a:off x="3857625" y="2990850"/>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2025. aastal 23 tervisedendusprojekti. Laste liikumine, puuetega inimeste tervis, vanemate ja haridustöötajate tegevused ning vigastuste ennetamine.</a:t>
            </a:r>
          </a:p>
        </p:txBody>
      </p:sp>
      <p:sp>
        <p:nvSpPr>
          <p:cNvPr id="8" name="label-2">
            <a:extLst>
              <a:ext uri="{FF2B5EF4-FFF2-40B4-BE49-F238E27FC236}">
                <a16:creationId xmlns:a16="http://schemas.microsoft.com/office/drawing/2014/main" id="{8E22B576-C9C0-412E-A77E-8435B65ADF68}"/>
              </a:ext>
            </a:extLst>
          </p:cNvPr>
          <p:cNvSpPr>
            <a:spLocks noGrp="1"/>
          </p:cNvSpPr>
          <p:nvPr/>
        </p:nvSpPr>
        <p:spPr>
          <a:xfrm>
            <a:off x="590550" y="448627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Olemasolev seire</a:t>
            </a:r>
          </a:p>
        </p:txBody>
      </p:sp>
      <p:sp>
        <p:nvSpPr>
          <p:cNvPr id="9" name="body-2">
            <a:extLst>
              <a:ext uri="{FF2B5EF4-FFF2-40B4-BE49-F238E27FC236}">
                <a16:creationId xmlns:a16="http://schemas.microsoft.com/office/drawing/2014/main" id="{955722D7-5F3D-4447-B41A-7C54704DEE6D}"/>
              </a:ext>
            </a:extLst>
          </p:cNvPr>
          <p:cNvSpPr>
            <a:spLocks noGrp="1"/>
          </p:cNvSpPr>
          <p:nvPr/>
        </p:nvSpPr>
        <p:spPr>
          <a:xfrm>
            <a:off x="3857625" y="448627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Tallinn arvudes, terviseuuringud ja iga-aastane aruandlus. Andmed annavad tööks sisendi, tegevuste keskmes on elanikele jõudev abi ja võimalused.</a:t>
            </a:r>
          </a:p>
        </p:txBody>
      </p:sp>
    </p:spTree>
    <p:extLst>
      <p:ext uri="{BB962C8B-B14F-4D97-AF65-F5344CB8AC3E}">
        <p14:creationId xmlns:p14="http://schemas.microsoft.com/office/powerpoint/2010/main" val="1940966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72B03074-10C1-4A1F-9B44-E5BBD7CAD59E}"/>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Lähiaastate plaanide alus</a:t>
            </a:r>
          </a:p>
        </p:txBody>
      </p:sp>
      <p:sp>
        <p:nvSpPr>
          <p:cNvPr id="2" name="source">
            <a:extLst>
              <a:ext uri="{FF2B5EF4-FFF2-40B4-BE49-F238E27FC236}">
                <a16:creationId xmlns:a16="http://schemas.microsoft.com/office/drawing/2014/main" id="{1C9B8F71-1E20-4A43-BC85-37E4E226017E}"/>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Allikad: Tallinn 2035; rakenduskava 2026–2030; koalitsioonilepe; linnavalitsuse tegevusprogramm</a:t>
            </a:r>
          </a:p>
        </p:txBody>
      </p:sp>
      <p:sp>
        <p:nvSpPr>
          <p:cNvPr id="3" name="page">
            <a:extLst>
              <a:ext uri="{FF2B5EF4-FFF2-40B4-BE49-F238E27FC236}">
                <a16:creationId xmlns:a16="http://schemas.microsoft.com/office/drawing/2014/main" id="{51A567FB-E668-4F8D-9394-3EBF485F62B6}"/>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12</a:t>
            </a:r>
          </a:p>
        </p:txBody>
      </p:sp>
      <p:sp>
        <p:nvSpPr>
          <p:cNvPr id="4" name="label-0">
            <a:extLst>
              <a:ext uri="{FF2B5EF4-FFF2-40B4-BE49-F238E27FC236}">
                <a16:creationId xmlns:a16="http://schemas.microsoft.com/office/drawing/2014/main" id="{D5FDDC56-6F43-4B15-810F-DB2AE0E12C3A}"/>
              </a:ext>
            </a:extLst>
          </p:cNvPr>
          <p:cNvSpPr>
            <a:spLocks noGrp="1"/>
          </p:cNvSpPr>
          <p:nvPr/>
        </p:nvSpPr>
        <p:spPr>
          <a:xfrm>
            <a:off x="590550" y="149542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Tallinn 2035</a:t>
            </a:r>
          </a:p>
        </p:txBody>
      </p:sp>
      <p:sp>
        <p:nvSpPr>
          <p:cNvPr id="5" name="body-0">
            <a:extLst>
              <a:ext uri="{FF2B5EF4-FFF2-40B4-BE49-F238E27FC236}">
                <a16:creationId xmlns:a16="http://schemas.microsoft.com/office/drawing/2014/main" id="{D544464F-D29F-4D3B-BB47-5F8AE35A4D00}"/>
              </a:ext>
            </a:extLst>
          </p:cNvPr>
          <p:cNvSpPr>
            <a:spLocks noGrp="1"/>
          </p:cNvSpPr>
          <p:nvPr/>
        </p:nvSpPr>
        <p:spPr>
          <a:xfrm>
            <a:off x="3857625" y="149542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Laste ja perede tugi, tervist toetav keskkond, tervisekäitumine ning abi kättesaadavus. Rakenduskava hõlmab aastaid 2026–2030.</a:t>
            </a:r>
          </a:p>
        </p:txBody>
      </p:sp>
      <p:sp>
        <p:nvSpPr>
          <p:cNvPr id="6" name="label-1">
            <a:extLst>
              <a:ext uri="{FF2B5EF4-FFF2-40B4-BE49-F238E27FC236}">
                <a16:creationId xmlns:a16="http://schemas.microsoft.com/office/drawing/2014/main" id="{8189D76E-C0D1-410D-A7A5-7FEE6725B2FE}"/>
              </a:ext>
            </a:extLst>
          </p:cNvPr>
          <p:cNvSpPr>
            <a:spLocks noGrp="1"/>
          </p:cNvSpPr>
          <p:nvPr/>
        </p:nvSpPr>
        <p:spPr>
          <a:xfrm>
            <a:off x="590550" y="2990850"/>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Koalitsioonilepe 2025–2029</a:t>
            </a:r>
          </a:p>
        </p:txBody>
      </p:sp>
      <p:sp>
        <p:nvSpPr>
          <p:cNvPr id="7" name="body-1">
            <a:extLst>
              <a:ext uri="{FF2B5EF4-FFF2-40B4-BE49-F238E27FC236}">
                <a16:creationId xmlns:a16="http://schemas.microsoft.com/office/drawing/2014/main" id="{D85BE3E0-68EF-4DBD-B1B6-177127A890C5}"/>
              </a:ext>
            </a:extLst>
          </p:cNvPr>
          <p:cNvSpPr>
            <a:spLocks noGrp="1"/>
          </p:cNvSpPr>
          <p:nvPr/>
        </p:nvSpPr>
        <p:spPr>
          <a:xfrm>
            <a:off x="3857625" y="2990850"/>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Vaimse tervise teenused, koolitoit ja sporditaristu. Koduteenused, eakate tugi ning tervishoiu ligipääsetavus.</a:t>
            </a:r>
          </a:p>
        </p:txBody>
      </p:sp>
      <p:sp>
        <p:nvSpPr>
          <p:cNvPr id="8" name="label-2">
            <a:extLst>
              <a:ext uri="{FF2B5EF4-FFF2-40B4-BE49-F238E27FC236}">
                <a16:creationId xmlns:a16="http://schemas.microsoft.com/office/drawing/2014/main" id="{6786FCC5-D4AC-4153-89B6-8C8EB5891A8A}"/>
              </a:ext>
            </a:extLst>
          </p:cNvPr>
          <p:cNvSpPr>
            <a:spLocks noGrp="1"/>
          </p:cNvSpPr>
          <p:nvPr/>
        </p:nvSpPr>
        <p:spPr>
          <a:xfrm>
            <a:off x="590550" y="448627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Tegevusprogramm 2026–2029</a:t>
            </a:r>
          </a:p>
        </p:txBody>
      </p:sp>
      <p:sp>
        <p:nvSpPr>
          <p:cNvPr id="9" name="body-2">
            <a:extLst>
              <a:ext uri="{FF2B5EF4-FFF2-40B4-BE49-F238E27FC236}">
                <a16:creationId xmlns:a16="http://schemas.microsoft.com/office/drawing/2014/main" id="{96AAEB1D-D472-40AC-80D6-BDCBD9C07EAB}"/>
              </a:ext>
            </a:extLst>
          </p:cNvPr>
          <p:cNvSpPr>
            <a:spLocks noGrp="1"/>
          </p:cNvSpPr>
          <p:nvPr/>
        </p:nvSpPr>
        <p:spPr>
          <a:xfrm>
            <a:off x="3857625" y="448627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Kokkulepitud tegevuste vastutajad ja ajakava. Vaimse tervise, koduteenuse, päeva- ja intervallhoiu ning tervishoiu arendamine.</a:t>
            </a:r>
          </a:p>
        </p:txBody>
      </p:sp>
    </p:spTree>
    <p:extLst>
      <p:ext uri="{BB962C8B-B14F-4D97-AF65-F5344CB8AC3E}">
        <p14:creationId xmlns:p14="http://schemas.microsoft.com/office/powerpoint/2010/main" val="1893456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FF9688B7-18C9-4E76-8343-A4A89F60B421}"/>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Kavandatud tegevused laste ja noorte heaks</a:t>
            </a:r>
          </a:p>
        </p:txBody>
      </p:sp>
      <p:sp>
        <p:nvSpPr>
          <p:cNvPr id="2" name="source">
            <a:extLst>
              <a:ext uri="{FF2B5EF4-FFF2-40B4-BE49-F238E27FC236}">
                <a16:creationId xmlns:a16="http://schemas.microsoft.com/office/drawing/2014/main" id="{68D5F6AB-E6B6-43DC-B0DA-FE8012725819}"/>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Allikad: koalitsioonileping 2025–2029; tegevusprogramm 2026–2029, p 4.14</a:t>
            </a:r>
          </a:p>
        </p:txBody>
      </p:sp>
      <p:sp>
        <p:nvSpPr>
          <p:cNvPr id="3" name="page">
            <a:extLst>
              <a:ext uri="{FF2B5EF4-FFF2-40B4-BE49-F238E27FC236}">
                <a16:creationId xmlns:a16="http://schemas.microsoft.com/office/drawing/2014/main" id="{C1A02349-DFCA-4C80-B0FB-62466DE3D611}"/>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13</a:t>
            </a:r>
          </a:p>
        </p:txBody>
      </p:sp>
      <p:sp>
        <p:nvSpPr>
          <p:cNvPr id="4" name="label-0">
            <a:extLst>
              <a:ext uri="{FF2B5EF4-FFF2-40B4-BE49-F238E27FC236}">
                <a16:creationId xmlns:a16="http://schemas.microsoft.com/office/drawing/2014/main" id="{BDCBB91E-DE6E-4F27-B61C-71BAA2EEBEF5}"/>
              </a:ext>
            </a:extLst>
          </p:cNvPr>
          <p:cNvSpPr>
            <a:spLocks noGrp="1"/>
          </p:cNvSpPr>
          <p:nvPr/>
        </p:nvSpPr>
        <p:spPr>
          <a:xfrm>
            <a:off x="590550" y="149542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Vaimne tervis</a:t>
            </a:r>
          </a:p>
        </p:txBody>
      </p:sp>
      <p:sp>
        <p:nvSpPr>
          <p:cNvPr id="5" name="body-0">
            <a:extLst>
              <a:ext uri="{FF2B5EF4-FFF2-40B4-BE49-F238E27FC236}">
                <a16:creationId xmlns:a16="http://schemas.microsoft.com/office/drawing/2014/main" id="{03AB228F-7E1F-4D60-96AD-07866A21091E}"/>
              </a:ext>
            </a:extLst>
          </p:cNvPr>
          <p:cNvSpPr>
            <a:spLocks noGrp="1"/>
          </p:cNvSpPr>
          <p:nvPr/>
        </p:nvSpPr>
        <p:spPr>
          <a:xfrm>
            <a:off x="3857625" y="149542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Noorte vaimse tervise tegevuskava elluviimine aastatel 2026–2028. Teenuste kättesaadavuse parandamine ja suure abivajadusega laste toetamine.</a:t>
            </a:r>
          </a:p>
        </p:txBody>
      </p:sp>
      <p:sp>
        <p:nvSpPr>
          <p:cNvPr id="6" name="label-1">
            <a:extLst>
              <a:ext uri="{FF2B5EF4-FFF2-40B4-BE49-F238E27FC236}">
                <a16:creationId xmlns:a16="http://schemas.microsoft.com/office/drawing/2014/main" id="{D3F0E06C-6137-4417-8430-8FA00167E137}"/>
              </a:ext>
            </a:extLst>
          </p:cNvPr>
          <p:cNvSpPr>
            <a:spLocks noGrp="1"/>
          </p:cNvSpPr>
          <p:nvPr/>
        </p:nvSpPr>
        <p:spPr>
          <a:xfrm>
            <a:off x="590550" y="2990850"/>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Koolitoit</a:t>
            </a:r>
          </a:p>
        </p:txBody>
      </p:sp>
      <p:sp>
        <p:nvSpPr>
          <p:cNvPr id="7" name="body-1">
            <a:extLst>
              <a:ext uri="{FF2B5EF4-FFF2-40B4-BE49-F238E27FC236}">
                <a16:creationId xmlns:a16="http://schemas.microsoft.com/office/drawing/2014/main" id="{CF7DE3C7-983A-48AA-8157-DEC0219FD56C}"/>
              </a:ext>
            </a:extLst>
          </p:cNvPr>
          <p:cNvSpPr>
            <a:spLocks noGrp="1"/>
          </p:cNvSpPr>
          <p:nvPr/>
        </p:nvSpPr>
        <p:spPr>
          <a:xfrm>
            <a:off x="3857625" y="2990850"/>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Koalitsioonileppes koolitoidu hüvitise suurendamine ning kohaliku tooraine kasutamise nõude tõstmine munitsipaalasutuste toiduhangetes.</a:t>
            </a:r>
          </a:p>
        </p:txBody>
      </p:sp>
      <p:sp>
        <p:nvSpPr>
          <p:cNvPr id="8" name="label-2">
            <a:extLst>
              <a:ext uri="{FF2B5EF4-FFF2-40B4-BE49-F238E27FC236}">
                <a16:creationId xmlns:a16="http://schemas.microsoft.com/office/drawing/2014/main" id="{A6C57A14-E78D-45F2-AA7E-B8CAEB0EB483}"/>
              </a:ext>
            </a:extLst>
          </p:cNvPr>
          <p:cNvSpPr>
            <a:spLocks noGrp="1"/>
          </p:cNvSpPr>
          <p:nvPr/>
        </p:nvSpPr>
        <p:spPr>
          <a:xfrm>
            <a:off x="590550" y="448627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Liikumine</a:t>
            </a:r>
          </a:p>
        </p:txBody>
      </p:sp>
      <p:sp>
        <p:nvSpPr>
          <p:cNvPr id="9" name="body-2">
            <a:extLst>
              <a:ext uri="{FF2B5EF4-FFF2-40B4-BE49-F238E27FC236}">
                <a16:creationId xmlns:a16="http://schemas.microsoft.com/office/drawing/2014/main" id="{B4E7A9B2-1CCB-4357-A27C-2285DCF24491}"/>
              </a:ext>
            </a:extLst>
          </p:cNvPr>
          <p:cNvSpPr>
            <a:spLocks noGrp="1"/>
          </p:cNvSpPr>
          <p:nvPr/>
        </p:nvSpPr>
        <p:spPr>
          <a:xfrm>
            <a:off x="3857625" y="448627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Investeeringud koolide sporditaristusse. Koolistaadionite avatus koolivälisel ajal ning nende turvalisuse ja ligipääsetavuse tagamine.</a:t>
            </a:r>
          </a:p>
        </p:txBody>
      </p:sp>
    </p:spTree>
    <p:extLst>
      <p:ext uri="{BB962C8B-B14F-4D97-AF65-F5344CB8AC3E}">
        <p14:creationId xmlns:p14="http://schemas.microsoft.com/office/powerpoint/2010/main" val="88764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9B4D9EEE-7CCA-471D-98D3-2370FFCA5A48}"/>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Eakate toe ja hooldusteenuste plaanid</a:t>
            </a:r>
          </a:p>
        </p:txBody>
      </p:sp>
      <p:sp>
        <p:nvSpPr>
          <p:cNvPr id="2" name="source">
            <a:extLst>
              <a:ext uri="{FF2B5EF4-FFF2-40B4-BE49-F238E27FC236}">
                <a16:creationId xmlns:a16="http://schemas.microsoft.com/office/drawing/2014/main" id="{99804945-1BAF-4A27-B1ED-A255236FBDA2}"/>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Allikas: linnavalitsuse tegevusprogramm 2026–2029, p 4.18–4.22</a:t>
            </a:r>
          </a:p>
        </p:txBody>
      </p:sp>
      <p:sp>
        <p:nvSpPr>
          <p:cNvPr id="3" name="page">
            <a:extLst>
              <a:ext uri="{FF2B5EF4-FFF2-40B4-BE49-F238E27FC236}">
                <a16:creationId xmlns:a16="http://schemas.microsoft.com/office/drawing/2014/main" id="{08618D6A-E7A2-4CC9-9DC9-18B8A63E39A3}"/>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14</a:t>
            </a:r>
          </a:p>
        </p:txBody>
      </p:sp>
      <p:graphicFrame>
        <p:nvGraphicFramePr>
          <p:cNvPr id="4" name="Tabel 3">
            <a:extLst>
              <a:ext uri="{FF2B5EF4-FFF2-40B4-BE49-F238E27FC236}">
                <a16:creationId xmlns:a16="http://schemas.microsoft.com/office/drawing/2014/main" id="{B2F4493D-3093-4B35-B88F-5B7C0EA00D74}"/>
              </a:ext>
            </a:extLst>
          </p:cNvPr>
          <p:cNvGraphicFramePr/>
          <p:nvPr/>
        </p:nvGraphicFramePr>
        <p:xfrm>
          <a:off x="590550" y="1495425"/>
          <a:ext cx="11010900" cy="4305300"/>
        </p:xfrm>
        <a:graphic>
          <a:graphicData uri="http://schemas.openxmlformats.org/drawingml/2006/table">
            <a:tbl>
              <a:tblPr firstRow="1"/>
              <a:tblGrid>
                <a:gridCol w="2857500">
                  <a:extLst>
                    <a:ext uri="{9D8B030D-6E8A-4147-A177-3AD203B41FA5}">
                      <a16:colId xmlns:a16="http://schemas.microsoft.com/office/drawing/2014/main" val="20000"/>
                    </a:ext>
                  </a:extLst>
                </a:gridCol>
                <a:gridCol w="8153400">
                  <a:extLst>
                    <a:ext uri="{9D8B030D-6E8A-4147-A177-3AD203B41FA5}">
                      <a16:colId xmlns:a16="http://schemas.microsoft.com/office/drawing/2014/main" val="20001"/>
                    </a:ext>
                  </a:extLst>
                </a:gridCol>
              </a:tblGrid>
              <a:tr h="533400">
                <a:tc>
                  <a:txBody>
                    <a:bodyPr/>
                    <a:lstStyle/>
                    <a:p>
                      <a:r>
                        <a:rPr sz="1800" b="1">
                          <a:solidFill>
                            <a:srgbClr val="FFFFFF"/>
                          </a:solidFill>
                          <a:latin typeface="DejaVu Sans"/>
                          <a:ea typeface="DejaVu Sans"/>
                          <a:cs typeface="DejaVu Sans"/>
                        </a:rPr>
                        <a:t>Suund</a:t>
                      </a:r>
                    </a:p>
                  </a:txBody>
                  <a:tcPr marL="152400" marR="152400" marT="133350" marB="114300" anchor="ctr">
                    <a:lnL w="7620">
                      <a:solidFill>
                        <a:srgbClr val="D1DEDF"/>
                      </a:solidFill>
                      <a:prstDash val="solid"/>
                    </a:lnL>
                    <a:lnR w="7620">
                      <a:solidFill>
                        <a:srgbClr val="D1DEDF"/>
                      </a:solidFill>
                      <a:prstDash val="solid"/>
                    </a:lnR>
                    <a:lnT w="7620">
                      <a:solidFill>
                        <a:srgbClr val="D1DEDF"/>
                      </a:solidFill>
                      <a:prstDash val="solid"/>
                    </a:lnT>
                    <a:lnB w="7620">
                      <a:solidFill>
                        <a:srgbClr val="D1DEDF"/>
                      </a:solidFill>
                      <a:prstDash val="solid"/>
                    </a:lnB>
                    <a:solidFill>
                      <a:srgbClr val="123047"/>
                    </a:solidFill>
                  </a:tcPr>
                </a:tc>
                <a:tc>
                  <a:txBody>
                    <a:bodyPr/>
                    <a:lstStyle/>
                    <a:p>
                      <a:r>
                        <a:rPr sz="1800" b="1">
                          <a:solidFill>
                            <a:srgbClr val="FFFFFF"/>
                          </a:solidFill>
                          <a:latin typeface="DejaVu Sans"/>
                          <a:ea typeface="DejaVu Sans"/>
                          <a:cs typeface="DejaVu Sans"/>
                        </a:rPr>
                        <a:t>Tegevusprogrammis kavandatud tegevus</a:t>
                      </a:r>
                    </a:p>
                  </a:txBody>
                  <a:tcPr marL="152400" marR="152400" marT="133350" marB="114300" anchor="ctr">
                    <a:lnL w="7620" cap="flat" cmpd="sng" algn="ctr">
                      <a:solidFill>
                        <a:srgbClr val="D1DEDF"/>
                      </a:solidFill>
                      <a:prstDash val="solid"/>
                      <a:round/>
                      <a:headEnd type="none" w="med" len="med"/>
                      <a:tailEnd type="none" w="med" len="med"/>
                    </a:lnL>
                    <a:lnR w="7620">
                      <a:solidFill>
                        <a:srgbClr val="D1DEDF"/>
                      </a:solidFill>
                      <a:prstDash val="solid"/>
                    </a:lnR>
                    <a:lnT w="7620">
                      <a:solidFill>
                        <a:srgbClr val="D1DEDF"/>
                      </a:solidFill>
                      <a:prstDash val="solid"/>
                    </a:lnT>
                    <a:lnB w="7620">
                      <a:solidFill>
                        <a:srgbClr val="D1DEDF"/>
                      </a:solidFill>
                      <a:prstDash val="solid"/>
                    </a:lnB>
                    <a:solidFill>
                      <a:srgbClr val="123047"/>
                    </a:solidFill>
                  </a:tcPr>
                </a:tc>
                <a:extLst>
                  <a:ext uri="{0D108BD9-81ED-4DB2-BD59-A6C34878D82A}">
                    <a16:rowId xmlns:a16="http://schemas.microsoft.com/office/drawing/2014/main" val="10000"/>
                  </a:ext>
                </a:extLst>
              </a:tr>
              <a:tr h="942975">
                <a:tc>
                  <a:txBody>
                    <a:bodyPr/>
                    <a:lstStyle/>
                    <a:p>
                      <a:r>
                        <a:rPr sz="1875" b="1">
                          <a:solidFill>
                            <a:srgbClr val="243C4C"/>
                          </a:solidFill>
                          <a:latin typeface="DejaVu Sans"/>
                          <a:ea typeface="DejaVu Sans"/>
                          <a:cs typeface="DejaVu Sans"/>
                        </a:rPr>
                        <a:t>Koduteenus</a:t>
                      </a:r>
                    </a:p>
                  </a:txBody>
                  <a:tcPr marL="152400" marR="152400" marT="133350" marB="114300" anchor="ctr">
                    <a:lnL w="7620">
                      <a:solidFill>
                        <a:srgbClr val="D1DEDF"/>
                      </a:solidFill>
                      <a:prstDash val="solid"/>
                    </a:lnL>
                    <a:lnR w="7620">
                      <a:solidFill>
                        <a:srgbClr val="D1DEDF"/>
                      </a:solidFill>
                      <a:prstDash val="solid"/>
                    </a:lnR>
                    <a:lnT w="7620" cap="flat" cmpd="sng" algn="ctr">
                      <a:solidFill>
                        <a:srgbClr val="D1DEDF"/>
                      </a:solidFill>
                      <a:prstDash val="solid"/>
                      <a:round/>
                      <a:headEnd type="none" w="med" len="med"/>
                      <a:tailEnd type="none" w="med" len="med"/>
                    </a:lnT>
                    <a:lnB w="7620">
                      <a:solidFill>
                        <a:srgbClr val="D1DEDF"/>
                      </a:solidFill>
                      <a:prstDash val="solid"/>
                    </a:lnB>
                    <a:solidFill>
                      <a:srgbClr val="EEF5F5"/>
                    </a:solidFill>
                  </a:tcPr>
                </a:tc>
                <a:tc>
                  <a:txBody>
                    <a:bodyPr/>
                    <a:lstStyle/>
                    <a:p>
                      <a:r>
                        <a:rPr sz="1875" b="0">
                          <a:solidFill>
                            <a:srgbClr val="243C4C"/>
                          </a:solidFill>
                          <a:latin typeface="DejaVu Sans"/>
                          <a:ea typeface="DejaVu Sans"/>
                          <a:cs typeface="DejaVu Sans"/>
                        </a:rPr>
                        <a:t>Õhtuse ja nädalavahetuse koduteenuse laiendamine. Heaolumeistrite piloodiga jätkamine.</a:t>
                      </a:r>
                    </a:p>
                  </a:txBody>
                  <a:tcPr marL="152400" marR="152400" marT="133350" marB="114300" anchor="ctr">
                    <a:lnL w="7620" cap="flat" cmpd="sng" algn="ctr">
                      <a:solidFill>
                        <a:srgbClr val="D1DEDF"/>
                      </a:solidFill>
                      <a:prstDash val="solid"/>
                      <a:round/>
                      <a:headEnd type="none" w="med" len="med"/>
                      <a:tailEnd type="none" w="med" len="med"/>
                    </a:lnL>
                    <a:lnR w="7620">
                      <a:solidFill>
                        <a:srgbClr val="D1DEDF"/>
                      </a:solidFill>
                      <a:prstDash val="solid"/>
                    </a:lnR>
                    <a:lnT w="7620" cap="flat" cmpd="sng" algn="ctr">
                      <a:solidFill>
                        <a:srgbClr val="D1DEDF"/>
                      </a:solidFill>
                      <a:prstDash val="solid"/>
                      <a:round/>
                      <a:headEnd type="none" w="med" len="med"/>
                      <a:tailEnd type="none" w="med" len="med"/>
                    </a:lnT>
                    <a:lnB w="7620">
                      <a:solidFill>
                        <a:srgbClr val="D1DEDF"/>
                      </a:solidFill>
                      <a:prstDash val="solid"/>
                    </a:lnB>
                    <a:solidFill>
                      <a:srgbClr val="FFFFFF"/>
                    </a:solidFill>
                  </a:tcPr>
                </a:tc>
                <a:extLst>
                  <a:ext uri="{0D108BD9-81ED-4DB2-BD59-A6C34878D82A}">
                    <a16:rowId xmlns:a16="http://schemas.microsoft.com/office/drawing/2014/main" val="10001"/>
                  </a:ext>
                </a:extLst>
              </a:tr>
              <a:tr h="942975">
                <a:tc>
                  <a:txBody>
                    <a:bodyPr/>
                    <a:lstStyle/>
                    <a:p>
                      <a:r>
                        <a:rPr sz="1875" b="1">
                          <a:solidFill>
                            <a:srgbClr val="243C4C"/>
                          </a:solidFill>
                          <a:latin typeface="DejaVu Sans"/>
                          <a:ea typeface="DejaVu Sans"/>
                          <a:cs typeface="DejaVu Sans"/>
                        </a:rPr>
                        <a:t>Päeva- ja intervallhoid</a:t>
                      </a:r>
                    </a:p>
                  </a:txBody>
                  <a:tcPr marL="152400" marR="152400" marT="133350" marB="114300" anchor="ctr">
                    <a:lnL w="7620">
                      <a:solidFill>
                        <a:srgbClr val="D1DEDF"/>
                      </a:solidFill>
                      <a:prstDash val="solid"/>
                    </a:lnL>
                    <a:lnR w="7620">
                      <a:solidFill>
                        <a:srgbClr val="D1DEDF"/>
                      </a:solidFill>
                      <a:prstDash val="solid"/>
                    </a:lnR>
                    <a:lnT w="7620" cap="flat" cmpd="sng" algn="ctr">
                      <a:solidFill>
                        <a:srgbClr val="D1DEDF"/>
                      </a:solidFill>
                      <a:prstDash val="solid"/>
                      <a:round/>
                      <a:headEnd type="none" w="med" len="med"/>
                      <a:tailEnd type="none" w="med" len="med"/>
                    </a:lnT>
                    <a:lnB w="7620">
                      <a:solidFill>
                        <a:srgbClr val="D1DEDF"/>
                      </a:solidFill>
                      <a:prstDash val="solid"/>
                    </a:lnB>
                    <a:solidFill>
                      <a:srgbClr val="EEF5F5"/>
                    </a:solidFill>
                  </a:tcPr>
                </a:tc>
                <a:tc>
                  <a:txBody>
                    <a:bodyPr/>
                    <a:lstStyle/>
                    <a:p>
                      <a:r>
                        <a:rPr sz="1875" b="0">
                          <a:solidFill>
                            <a:srgbClr val="243C4C"/>
                          </a:solidFill>
                          <a:latin typeface="DejaVu Sans"/>
                          <a:ea typeface="DejaVu Sans"/>
                          <a:cs typeface="DejaVu Sans"/>
                        </a:rPr>
                        <a:t>Mäluhäiretega inimeste päeva- ja intervallhoid igasse linnaossa. Ajakava 2026–2028.</a:t>
                      </a:r>
                    </a:p>
                  </a:txBody>
                  <a:tcPr marL="152400" marR="152400" marT="133350" marB="114300" anchor="ctr">
                    <a:lnL w="7620" cap="flat" cmpd="sng" algn="ctr">
                      <a:solidFill>
                        <a:srgbClr val="D1DEDF"/>
                      </a:solidFill>
                      <a:prstDash val="solid"/>
                      <a:round/>
                      <a:headEnd type="none" w="med" len="med"/>
                      <a:tailEnd type="none" w="med" len="med"/>
                    </a:lnL>
                    <a:lnR w="7620">
                      <a:solidFill>
                        <a:srgbClr val="D1DEDF"/>
                      </a:solidFill>
                      <a:prstDash val="solid"/>
                    </a:lnR>
                    <a:lnT w="7620" cap="flat" cmpd="sng" algn="ctr">
                      <a:solidFill>
                        <a:srgbClr val="D1DEDF"/>
                      </a:solidFill>
                      <a:prstDash val="solid"/>
                      <a:round/>
                      <a:headEnd type="none" w="med" len="med"/>
                      <a:tailEnd type="none" w="med" len="med"/>
                    </a:lnT>
                    <a:lnB w="7620">
                      <a:solidFill>
                        <a:srgbClr val="D1DEDF"/>
                      </a:solidFill>
                      <a:prstDash val="solid"/>
                    </a:lnB>
                    <a:solidFill>
                      <a:srgbClr val="FFFFFF"/>
                    </a:solidFill>
                  </a:tcPr>
                </a:tc>
                <a:extLst>
                  <a:ext uri="{0D108BD9-81ED-4DB2-BD59-A6C34878D82A}">
                    <a16:rowId xmlns:a16="http://schemas.microsoft.com/office/drawing/2014/main" val="10002"/>
                  </a:ext>
                </a:extLst>
              </a:tr>
              <a:tr h="942975">
                <a:tc>
                  <a:txBody>
                    <a:bodyPr/>
                    <a:lstStyle/>
                    <a:p>
                      <a:r>
                        <a:rPr sz="1875" b="1">
                          <a:solidFill>
                            <a:srgbClr val="243C4C"/>
                          </a:solidFill>
                          <a:latin typeface="DejaVu Sans"/>
                          <a:ea typeface="DejaVu Sans"/>
                          <a:cs typeface="DejaVu Sans"/>
                        </a:rPr>
                        <a:t>Seenioride teenusmajad</a:t>
                      </a:r>
                    </a:p>
                  </a:txBody>
                  <a:tcPr marL="152400" marR="152400" marT="133350" marB="114300" anchor="ctr">
                    <a:lnL w="7620">
                      <a:solidFill>
                        <a:srgbClr val="D1DEDF"/>
                      </a:solidFill>
                      <a:prstDash val="solid"/>
                    </a:lnL>
                    <a:lnR w="7620">
                      <a:solidFill>
                        <a:srgbClr val="D1DEDF"/>
                      </a:solidFill>
                      <a:prstDash val="solid"/>
                    </a:lnR>
                    <a:lnT w="7620" cap="flat" cmpd="sng" algn="ctr">
                      <a:solidFill>
                        <a:srgbClr val="D1DEDF"/>
                      </a:solidFill>
                      <a:prstDash val="solid"/>
                      <a:round/>
                      <a:headEnd type="none" w="med" len="med"/>
                      <a:tailEnd type="none" w="med" len="med"/>
                    </a:lnT>
                    <a:lnB w="7620">
                      <a:solidFill>
                        <a:srgbClr val="D1DEDF"/>
                      </a:solidFill>
                      <a:prstDash val="solid"/>
                    </a:lnB>
                    <a:solidFill>
                      <a:srgbClr val="EEF5F5"/>
                    </a:solidFill>
                  </a:tcPr>
                </a:tc>
                <a:tc>
                  <a:txBody>
                    <a:bodyPr/>
                    <a:lstStyle/>
                    <a:p>
                      <a:r>
                        <a:rPr sz="1875" b="0">
                          <a:solidFill>
                            <a:srgbClr val="243C4C"/>
                          </a:solidFill>
                          <a:latin typeface="DejaVu Sans"/>
                          <a:ea typeface="DejaVu Sans"/>
                          <a:cs typeface="DejaVu Sans"/>
                        </a:rPr>
                        <a:t>Teenusmaja kontseptsiooni või alternatiivsete teenuslahenduste väljatöötamine.</a:t>
                      </a:r>
                    </a:p>
                  </a:txBody>
                  <a:tcPr marL="152400" marR="152400" marT="133350" marB="114300" anchor="ctr">
                    <a:lnL w="7620" cap="flat" cmpd="sng" algn="ctr">
                      <a:solidFill>
                        <a:srgbClr val="D1DEDF"/>
                      </a:solidFill>
                      <a:prstDash val="solid"/>
                      <a:round/>
                      <a:headEnd type="none" w="med" len="med"/>
                      <a:tailEnd type="none" w="med" len="med"/>
                    </a:lnL>
                    <a:lnR w="7620">
                      <a:solidFill>
                        <a:srgbClr val="D1DEDF"/>
                      </a:solidFill>
                      <a:prstDash val="solid"/>
                    </a:lnR>
                    <a:lnT w="7620" cap="flat" cmpd="sng" algn="ctr">
                      <a:solidFill>
                        <a:srgbClr val="D1DEDF"/>
                      </a:solidFill>
                      <a:prstDash val="solid"/>
                      <a:round/>
                      <a:headEnd type="none" w="med" len="med"/>
                      <a:tailEnd type="none" w="med" len="med"/>
                    </a:lnT>
                    <a:lnB w="7620">
                      <a:solidFill>
                        <a:srgbClr val="D1DEDF"/>
                      </a:solidFill>
                      <a:prstDash val="solid"/>
                    </a:lnB>
                    <a:solidFill>
                      <a:srgbClr val="FFFFFF"/>
                    </a:solidFill>
                  </a:tcPr>
                </a:tc>
                <a:extLst>
                  <a:ext uri="{0D108BD9-81ED-4DB2-BD59-A6C34878D82A}">
                    <a16:rowId xmlns:a16="http://schemas.microsoft.com/office/drawing/2014/main" val="10003"/>
                  </a:ext>
                </a:extLst>
              </a:tr>
              <a:tr h="942975">
                <a:tc>
                  <a:txBody>
                    <a:bodyPr/>
                    <a:lstStyle/>
                    <a:p>
                      <a:r>
                        <a:rPr sz="1875" b="1">
                          <a:solidFill>
                            <a:srgbClr val="243C4C"/>
                          </a:solidFill>
                          <a:latin typeface="DejaVu Sans"/>
                          <a:ea typeface="DejaVu Sans"/>
                          <a:cs typeface="DejaVu Sans"/>
                        </a:rPr>
                        <a:t>Üldhooldusteenus</a:t>
                      </a:r>
                    </a:p>
                  </a:txBody>
                  <a:tcPr marL="152400" marR="152400" marT="133350" marB="114300" anchor="ctr">
                    <a:lnL w="7620">
                      <a:solidFill>
                        <a:srgbClr val="D1DEDF"/>
                      </a:solidFill>
                      <a:prstDash val="solid"/>
                    </a:lnL>
                    <a:lnR w="7620">
                      <a:solidFill>
                        <a:srgbClr val="D1DEDF"/>
                      </a:solidFill>
                      <a:prstDash val="solid"/>
                    </a:lnR>
                    <a:lnT w="7620" cap="flat" cmpd="sng" algn="ctr">
                      <a:solidFill>
                        <a:srgbClr val="D1DEDF"/>
                      </a:solidFill>
                      <a:prstDash val="solid"/>
                      <a:round/>
                      <a:headEnd type="none" w="med" len="med"/>
                      <a:tailEnd type="none" w="med" len="med"/>
                    </a:lnT>
                    <a:lnB w="7620">
                      <a:solidFill>
                        <a:srgbClr val="D1DEDF"/>
                      </a:solidFill>
                      <a:prstDash val="solid"/>
                    </a:lnB>
                    <a:solidFill>
                      <a:srgbClr val="EEF5F5"/>
                    </a:solidFill>
                  </a:tcPr>
                </a:tc>
                <a:tc>
                  <a:txBody>
                    <a:bodyPr/>
                    <a:lstStyle/>
                    <a:p>
                      <a:r>
                        <a:rPr sz="1875" b="0">
                          <a:solidFill>
                            <a:srgbClr val="243C4C"/>
                          </a:solidFill>
                          <a:latin typeface="DejaVu Sans"/>
                          <a:ea typeface="DejaVu Sans"/>
                          <a:cs typeface="DejaVu Sans"/>
                        </a:rPr>
                        <a:t>Pihlaka 12 rekonstrueerimine ja täiendavad hoolduskohad. Tegevusprogrammi tähtaeg detsember 2028.</a:t>
                      </a:r>
                    </a:p>
                  </a:txBody>
                  <a:tcPr marL="152400" marR="152400" marT="133350" marB="114300" anchor="ctr">
                    <a:lnL w="7620" cap="flat" cmpd="sng" algn="ctr">
                      <a:solidFill>
                        <a:srgbClr val="D1DEDF"/>
                      </a:solidFill>
                      <a:prstDash val="solid"/>
                      <a:round/>
                      <a:headEnd type="none" w="med" len="med"/>
                      <a:tailEnd type="none" w="med" len="med"/>
                    </a:lnL>
                    <a:lnR w="7620">
                      <a:solidFill>
                        <a:srgbClr val="D1DEDF"/>
                      </a:solidFill>
                      <a:prstDash val="solid"/>
                    </a:lnR>
                    <a:lnT w="7620" cap="flat" cmpd="sng" algn="ctr">
                      <a:solidFill>
                        <a:srgbClr val="D1DEDF"/>
                      </a:solidFill>
                      <a:prstDash val="solid"/>
                      <a:round/>
                      <a:headEnd type="none" w="med" len="med"/>
                      <a:tailEnd type="none" w="med" len="med"/>
                    </a:lnT>
                    <a:lnB w="7620">
                      <a:solidFill>
                        <a:srgbClr val="D1DEDF"/>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5" name="plan-status">
            <a:extLst>
              <a:ext uri="{FF2B5EF4-FFF2-40B4-BE49-F238E27FC236}">
                <a16:creationId xmlns:a16="http://schemas.microsoft.com/office/drawing/2014/main" id="{2BE17FF5-583B-43B7-B6C4-5DC3E65FB3B4}"/>
              </a:ext>
            </a:extLst>
          </p:cNvPr>
          <p:cNvSpPr>
            <a:spLocks noGrp="1"/>
          </p:cNvSpPr>
          <p:nvPr/>
        </p:nvSpPr>
        <p:spPr>
          <a:xfrm>
            <a:off x="590550" y="5972175"/>
            <a:ext cx="11010900" cy="285750"/>
          </a:xfrm>
          <a:prstGeom prst="rect">
            <a:avLst/>
          </a:prstGeom>
          <a:noFill/>
          <a:ln w="0">
            <a:noFill/>
            <a:prstDash val="solid"/>
          </a:ln>
        </p:spPr>
        <p:txBody>
          <a:bodyPr wrap="square" lIns="0" tIns="0" rIns="0" bIns="0" anchor="t">
            <a:noAutofit/>
          </a:bodyPr>
          <a:lstStyle>
            <a:defPPr>
              <a:defRPr sz="1275" b="0">
                <a:solidFill>
                  <a:srgbClr val="60717C"/>
                </a:solidFill>
                <a:latin typeface="DejaVu Sans"/>
                <a:ea typeface="DejaVu Sans"/>
                <a:cs typeface="DejaVu Sans"/>
              </a:defRPr>
            </a:defPPr>
            <a:lvl1pPr>
              <a:defRPr sz="1275" b="0">
                <a:solidFill>
                  <a:srgbClr val="60717C"/>
                </a:solidFill>
                <a:latin typeface="DejaVu Sans"/>
                <a:ea typeface="DejaVu Sans"/>
                <a:cs typeface="DejaVu Sans"/>
              </a:defRPr>
            </a:lvl1pPr>
            <a:lvl2pPr>
              <a:defRPr sz="1275" b="0">
                <a:solidFill>
                  <a:srgbClr val="60717C"/>
                </a:solidFill>
                <a:latin typeface="DejaVu Sans"/>
                <a:ea typeface="DejaVu Sans"/>
                <a:cs typeface="DejaVu Sans"/>
              </a:defRPr>
            </a:lvl2pPr>
            <a:lvl3pPr>
              <a:defRPr sz="1275" b="0">
                <a:solidFill>
                  <a:srgbClr val="60717C"/>
                </a:solidFill>
                <a:latin typeface="DejaVu Sans"/>
                <a:ea typeface="DejaVu Sans"/>
                <a:cs typeface="DejaVu Sans"/>
              </a:defRPr>
            </a:lvl3pPr>
            <a:lvl4pPr>
              <a:defRPr sz="1275" b="0">
                <a:solidFill>
                  <a:srgbClr val="60717C"/>
                </a:solidFill>
                <a:latin typeface="DejaVu Sans"/>
                <a:ea typeface="DejaVu Sans"/>
                <a:cs typeface="DejaVu Sans"/>
              </a:defRPr>
            </a:lvl4pPr>
            <a:lvl5pPr>
              <a:defRPr sz="1275" b="0">
                <a:solidFill>
                  <a:srgbClr val="60717C"/>
                </a:solidFill>
                <a:latin typeface="DejaVu Sans"/>
                <a:ea typeface="DejaVu Sans"/>
                <a:cs typeface="DejaVu Sans"/>
              </a:defRPr>
            </a:lvl5pPr>
            <a:lvl6pPr>
              <a:defRPr sz="1275" b="0">
                <a:solidFill>
                  <a:srgbClr val="60717C"/>
                </a:solidFill>
                <a:latin typeface="DejaVu Sans"/>
                <a:ea typeface="DejaVu Sans"/>
                <a:cs typeface="DejaVu Sans"/>
              </a:defRPr>
            </a:lvl6pPr>
            <a:lvl7pPr>
              <a:defRPr sz="1275" b="0">
                <a:solidFill>
                  <a:srgbClr val="60717C"/>
                </a:solidFill>
                <a:latin typeface="DejaVu Sans"/>
                <a:ea typeface="DejaVu Sans"/>
                <a:cs typeface="DejaVu Sans"/>
              </a:defRPr>
            </a:lvl7pPr>
            <a:lvl8pPr>
              <a:defRPr sz="1275" b="0">
                <a:solidFill>
                  <a:srgbClr val="60717C"/>
                </a:solidFill>
                <a:latin typeface="DejaVu Sans"/>
                <a:ea typeface="DejaVu Sans"/>
                <a:cs typeface="DejaVu Sans"/>
              </a:defRPr>
            </a:lvl8pPr>
            <a:lvl9pPr>
              <a:defRPr sz="1275" b="0">
                <a:solidFill>
                  <a:srgbClr val="60717C"/>
                </a:solidFill>
                <a:latin typeface="DejaVu Sans"/>
                <a:ea typeface="DejaVu Sans"/>
                <a:cs typeface="DejaVu Sans"/>
              </a:defRPr>
            </a:lvl9pPr>
          </a:lstStyle>
          <a:p>
            <a:pPr>
              <a:defRPr sz="1275" b="0">
                <a:solidFill>
                  <a:srgbClr val="60717C"/>
                </a:solidFill>
                <a:latin typeface="DejaVu Sans"/>
                <a:ea typeface="DejaVu Sans"/>
                <a:cs typeface="DejaVu Sans"/>
              </a:defRPr>
            </a:pPr>
            <a:r>
              <a:rPr sz="1275" b="0">
                <a:solidFill>
                  <a:srgbClr val="60717C"/>
                </a:solidFill>
                <a:latin typeface="DejaVu Sans"/>
                <a:ea typeface="DejaVu Sans"/>
                <a:cs typeface="DejaVu Sans"/>
              </a:rPr>
              <a:t>Tabel kirjeldab kinnitatud programmi kavatsusi, mitte kõikide tegevuste valmimise hetkeseisu.</a:t>
            </a:r>
          </a:p>
        </p:txBody>
      </p:sp>
    </p:spTree>
    <p:extLst>
      <p:ext uri="{BB962C8B-B14F-4D97-AF65-F5344CB8AC3E}">
        <p14:creationId xmlns:p14="http://schemas.microsoft.com/office/powerpoint/2010/main" val="1589949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C4774DD1-2D8F-4CBA-B522-4E8C2B398BC9}"/>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Tervishoid ja ligipääsetavus plaanides</a:t>
            </a:r>
          </a:p>
        </p:txBody>
      </p:sp>
      <p:sp>
        <p:nvSpPr>
          <p:cNvPr id="2" name="source">
            <a:extLst>
              <a:ext uri="{FF2B5EF4-FFF2-40B4-BE49-F238E27FC236}">
                <a16:creationId xmlns:a16="http://schemas.microsoft.com/office/drawing/2014/main" id="{0FE0514E-B081-4503-A13B-D2EEAC71FC80}"/>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Allikad: tegevusprogramm 2026–2029, p 4.24–4.25; koalitsioonileping 2025–2029</a:t>
            </a:r>
          </a:p>
        </p:txBody>
      </p:sp>
      <p:sp>
        <p:nvSpPr>
          <p:cNvPr id="3" name="page">
            <a:extLst>
              <a:ext uri="{FF2B5EF4-FFF2-40B4-BE49-F238E27FC236}">
                <a16:creationId xmlns:a16="http://schemas.microsoft.com/office/drawing/2014/main" id="{A1B31F87-E998-456D-B8C5-0AB787B61AF0}"/>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15</a:t>
            </a:r>
          </a:p>
        </p:txBody>
      </p:sp>
      <p:sp>
        <p:nvSpPr>
          <p:cNvPr id="4" name="label-0">
            <a:extLst>
              <a:ext uri="{FF2B5EF4-FFF2-40B4-BE49-F238E27FC236}">
                <a16:creationId xmlns:a16="http://schemas.microsoft.com/office/drawing/2014/main" id="{A05DCFA9-044B-4048-8F3F-6A0271D867CB}"/>
              </a:ext>
            </a:extLst>
          </p:cNvPr>
          <p:cNvSpPr>
            <a:spLocks noGrp="1"/>
          </p:cNvSpPr>
          <p:nvPr/>
        </p:nvSpPr>
        <p:spPr>
          <a:xfrm>
            <a:off x="590550" y="149542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Valvearsti vastuvõtud</a:t>
            </a:r>
          </a:p>
        </p:txBody>
      </p:sp>
      <p:sp>
        <p:nvSpPr>
          <p:cNvPr id="5" name="body-0">
            <a:extLst>
              <a:ext uri="{FF2B5EF4-FFF2-40B4-BE49-F238E27FC236}">
                <a16:creationId xmlns:a16="http://schemas.microsoft.com/office/drawing/2014/main" id="{A2735C0D-57EA-4FCE-9525-B3FFD3B50E38}"/>
              </a:ext>
            </a:extLst>
          </p:cNvPr>
          <p:cNvSpPr>
            <a:spLocks noGrp="1"/>
          </p:cNvSpPr>
          <p:nvPr/>
        </p:nvSpPr>
        <p:spPr>
          <a:xfrm>
            <a:off x="3857625" y="149542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Teenuse jätkamine väljaspool perearsti tavapäraseid vastuvõtuaegu. Tegevusprogrammis püsiva tegevusena.</a:t>
            </a:r>
          </a:p>
        </p:txBody>
      </p:sp>
      <p:sp>
        <p:nvSpPr>
          <p:cNvPr id="6" name="label-1">
            <a:extLst>
              <a:ext uri="{FF2B5EF4-FFF2-40B4-BE49-F238E27FC236}">
                <a16:creationId xmlns:a16="http://schemas.microsoft.com/office/drawing/2014/main" id="{D51F0B53-4089-44DD-8E43-4E5AD8709AC2}"/>
              </a:ext>
            </a:extLst>
          </p:cNvPr>
          <p:cNvSpPr>
            <a:spLocks noGrp="1"/>
          </p:cNvSpPr>
          <p:nvPr/>
        </p:nvSpPr>
        <p:spPr>
          <a:xfrm>
            <a:off x="590550" y="2990850"/>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Haiglate konsolideerimine</a:t>
            </a:r>
          </a:p>
        </p:txBody>
      </p:sp>
      <p:sp>
        <p:nvSpPr>
          <p:cNvPr id="7" name="body-1">
            <a:extLst>
              <a:ext uri="{FF2B5EF4-FFF2-40B4-BE49-F238E27FC236}">
                <a16:creationId xmlns:a16="http://schemas.microsoft.com/office/drawing/2014/main" id="{8BE2021E-2A94-4C6E-A01C-2245DB48A236}"/>
              </a:ext>
            </a:extLst>
          </p:cNvPr>
          <p:cNvSpPr>
            <a:spLocks noGrp="1"/>
          </p:cNvSpPr>
          <p:nvPr/>
        </p:nvSpPr>
        <p:spPr>
          <a:xfrm>
            <a:off x="3857625" y="2990850"/>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Linnale kuuluvate haiglate ja meditsiiniasutuste konsolideerimise lõpuleviimine. Tegevusprogrammi ajakava 2026–2028.</a:t>
            </a:r>
          </a:p>
        </p:txBody>
      </p:sp>
      <p:sp>
        <p:nvSpPr>
          <p:cNvPr id="8" name="label-2">
            <a:extLst>
              <a:ext uri="{FF2B5EF4-FFF2-40B4-BE49-F238E27FC236}">
                <a16:creationId xmlns:a16="http://schemas.microsoft.com/office/drawing/2014/main" id="{AD6B4FA4-BE06-4597-9C1A-C8B7BA30DD41}"/>
              </a:ext>
            </a:extLst>
          </p:cNvPr>
          <p:cNvSpPr>
            <a:spLocks noGrp="1"/>
          </p:cNvSpPr>
          <p:nvPr/>
        </p:nvSpPr>
        <p:spPr>
          <a:xfrm>
            <a:off x="590550" y="448627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Diagnostika ja ligipääs</a:t>
            </a:r>
          </a:p>
        </p:txBody>
      </p:sp>
      <p:sp>
        <p:nvSpPr>
          <p:cNvPr id="9" name="body-2">
            <a:extLst>
              <a:ext uri="{FF2B5EF4-FFF2-40B4-BE49-F238E27FC236}">
                <a16:creationId xmlns:a16="http://schemas.microsoft.com/office/drawing/2014/main" id="{CB9C87E4-7267-4543-A0C3-BD99F53CCA98}"/>
              </a:ext>
            </a:extLst>
          </p:cNvPr>
          <p:cNvSpPr>
            <a:spLocks noGrp="1"/>
          </p:cNvSpPr>
          <p:nvPr/>
        </p:nvSpPr>
        <p:spPr>
          <a:xfrm>
            <a:off x="3857625" y="448627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Koalitsioonileppes varajase tervisediagnostika võimaluste arendamine partneritega ning asutuste, taristu ja infosüsteemide ligipääsetavus.</a:t>
            </a:r>
          </a:p>
        </p:txBody>
      </p:sp>
    </p:spTree>
    <p:extLst>
      <p:ext uri="{BB962C8B-B14F-4D97-AF65-F5344CB8AC3E}">
        <p14:creationId xmlns:p14="http://schemas.microsoft.com/office/powerpoint/2010/main" val="1277294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EF06CD13-E724-4620-8355-CBDBA52859FE}"/>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Tallinna ja Harjumaa vaade</a:t>
            </a:r>
          </a:p>
        </p:txBody>
      </p:sp>
      <p:sp>
        <p:nvSpPr>
          <p:cNvPr id="2" name="source">
            <a:extLst>
              <a:ext uri="{FF2B5EF4-FFF2-40B4-BE49-F238E27FC236}">
                <a16:creationId xmlns:a16="http://schemas.microsoft.com/office/drawing/2014/main" id="{EC2B592E-B1DF-4DBD-9117-7DF9B582C971}"/>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pPr>
              <a:defRPr sz="1050" b="0">
                <a:solidFill>
                  <a:srgbClr val="60717C"/>
                </a:solidFill>
                <a:latin typeface="DejaVu Sans"/>
                <a:ea typeface="DejaVu Sans"/>
                <a:cs typeface="DejaVu Sans"/>
              </a:defRPr>
            </a:pPr>
            <a:r>
              <a:rPr sz="1050" b="0">
                <a:solidFill>
                  <a:srgbClr val="60717C"/>
                </a:solidFill>
                <a:latin typeface="DejaVu Sans"/>
                <a:ea typeface="DejaVu Sans"/>
                <a:cs typeface="DejaVu Sans"/>
              </a:rPr>
              <a:t>Allikad: Tallinna teade 29.05.2026; Harjumaa tervise- ja heaolustrateegia 2036+; Tallinn 2035</a:t>
            </a:r>
          </a:p>
        </p:txBody>
      </p:sp>
      <p:sp>
        <p:nvSpPr>
          <p:cNvPr id="3" name="page">
            <a:extLst>
              <a:ext uri="{FF2B5EF4-FFF2-40B4-BE49-F238E27FC236}">
                <a16:creationId xmlns:a16="http://schemas.microsoft.com/office/drawing/2014/main" id="{3A6A6C32-9F4D-4601-93F0-1A41E1943519}"/>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16</a:t>
            </a:r>
          </a:p>
        </p:txBody>
      </p:sp>
      <p:sp>
        <p:nvSpPr>
          <p:cNvPr id="4" name="label-0">
            <a:extLst>
              <a:ext uri="{FF2B5EF4-FFF2-40B4-BE49-F238E27FC236}">
                <a16:creationId xmlns:a16="http://schemas.microsoft.com/office/drawing/2014/main" id="{C9430693-C20B-433E-8A1D-424F0EAAD26F}"/>
              </a:ext>
            </a:extLst>
          </p:cNvPr>
          <p:cNvSpPr>
            <a:spLocks noGrp="1"/>
          </p:cNvSpPr>
          <p:nvPr/>
        </p:nvSpPr>
        <p:spPr>
          <a:xfrm>
            <a:off x="590550" y="149542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Ühine liikuvuskava</a:t>
            </a:r>
          </a:p>
        </p:txBody>
      </p:sp>
      <p:sp>
        <p:nvSpPr>
          <p:cNvPr id="5" name="body-0">
            <a:extLst>
              <a:ext uri="{FF2B5EF4-FFF2-40B4-BE49-F238E27FC236}">
                <a16:creationId xmlns:a16="http://schemas.microsoft.com/office/drawing/2014/main" id="{A25C1689-F54E-4130-A7D1-C45F78AC0A1D}"/>
              </a:ext>
            </a:extLst>
          </p:cNvPr>
          <p:cNvSpPr>
            <a:spLocks noGrp="1"/>
          </p:cNvSpPr>
          <p:nvPr/>
        </p:nvSpPr>
        <p:spPr>
          <a:xfrm>
            <a:off x="3857625" y="149542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Tallinn ja Harjumaa Omavalitsuste Liit alustasid 2026. aasta mais säästva liikuvuse kava koostamist. Eesmärk on paremad liikumisvõimalused ja väiksem autosõltuvus.</a:t>
            </a:r>
          </a:p>
        </p:txBody>
      </p:sp>
      <p:sp>
        <p:nvSpPr>
          <p:cNvPr id="6" name="label-1">
            <a:extLst>
              <a:ext uri="{FF2B5EF4-FFF2-40B4-BE49-F238E27FC236}">
                <a16:creationId xmlns:a16="http://schemas.microsoft.com/office/drawing/2014/main" id="{35B0D674-2DE6-4A26-A07E-1EE27ECA6B6B}"/>
              </a:ext>
            </a:extLst>
          </p:cNvPr>
          <p:cNvSpPr>
            <a:spLocks noGrp="1"/>
          </p:cNvSpPr>
          <p:nvPr/>
        </p:nvSpPr>
        <p:spPr>
          <a:xfrm>
            <a:off x="590550" y="2990850"/>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Tervise ja heaolu suunad</a:t>
            </a:r>
          </a:p>
        </p:txBody>
      </p:sp>
      <p:sp>
        <p:nvSpPr>
          <p:cNvPr id="7" name="body-1">
            <a:extLst>
              <a:ext uri="{FF2B5EF4-FFF2-40B4-BE49-F238E27FC236}">
                <a16:creationId xmlns:a16="http://schemas.microsoft.com/office/drawing/2014/main" id="{E9489F86-ADF1-48AC-9BB9-D40DE36DA926}"/>
              </a:ext>
            </a:extLst>
          </p:cNvPr>
          <p:cNvSpPr>
            <a:spLocks noGrp="1"/>
          </p:cNvSpPr>
          <p:nvPr/>
        </p:nvSpPr>
        <p:spPr>
          <a:xfrm>
            <a:off x="3857625" y="2990850"/>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Harjumaa strateegia 2036+ käsitleb tervist toetavaid valikuid, kogukondi ning tervise arvestamist eri valdkondade otsustes.</a:t>
            </a:r>
          </a:p>
        </p:txBody>
      </p:sp>
      <p:sp>
        <p:nvSpPr>
          <p:cNvPr id="8" name="label-2">
            <a:extLst>
              <a:ext uri="{FF2B5EF4-FFF2-40B4-BE49-F238E27FC236}">
                <a16:creationId xmlns:a16="http://schemas.microsoft.com/office/drawing/2014/main" id="{8F5A200C-63B8-4A58-BA3F-D93771148801}"/>
              </a:ext>
            </a:extLst>
          </p:cNvPr>
          <p:cNvSpPr>
            <a:spLocks noGrp="1"/>
          </p:cNvSpPr>
          <p:nvPr/>
        </p:nvSpPr>
        <p:spPr>
          <a:xfrm>
            <a:off x="590550" y="4486275"/>
            <a:ext cx="2905125" cy="1362075"/>
          </a:xfrm>
          <a:prstGeom prst="rect">
            <a:avLst/>
          </a:prstGeom>
          <a:noFill/>
          <a:ln w="0">
            <a:noFill/>
            <a:prstDash val="solid"/>
          </a:ln>
        </p:spPr>
        <p:txBody>
          <a:bodyPr wrap="square" lIns="0" tIns="0" rIns="0" bIns="0" anchor="t">
            <a:noAutofit/>
          </a:bodyPr>
          <a:lstStyle>
            <a:defPPr>
              <a:defRPr sz="2025" b="1">
                <a:solidFill>
                  <a:srgbClr val="007F7B"/>
                </a:solidFill>
                <a:latin typeface="DejaVu Sans"/>
                <a:ea typeface="DejaVu Sans"/>
                <a:cs typeface="DejaVu Sans"/>
              </a:defRPr>
            </a:defPPr>
            <a:lvl1pPr>
              <a:defRPr sz="2025" b="1">
                <a:solidFill>
                  <a:srgbClr val="007F7B"/>
                </a:solidFill>
                <a:latin typeface="DejaVu Sans"/>
                <a:ea typeface="DejaVu Sans"/>
                <a:cs typeface="DejaVu Sans"/>
              </a:defRPr>
            </a:lvl1pPr>
            <a:lvl2pPr>
              <a:defRPr sz="2025" b="1">
                <a:solidFill>
                  <a:srgbClr val="007F7B"/>
                </a:solidFill>
                <a:latin typeface="DejaVu Sans"/>
                <a:ea typeface="DejaVu Sans"/>
                <a:cs typeface="DejaVu Sans"/>
              </a:defRPr>
            </a:lvl2pPr>
            <a:lvl3pPr>
              <a:defRPr sz="2025" b="1">
                <a:solidFill>
                  <a:srgbClr val="007F7B"/>
                </a:solidFill>
                <a:latin typeface="DejaVu Sans"/>
                <a:ea typeface="DejaVu Sans"/>
                <a:cs typeface="DejaVu Sans"/>
              </a:defRPr>
            </a:lvl3pPr>
            <a:lvl4pPr>
              <a:defRPr sz="2025" b="1">
                <a:solidFill>
                  <a:srgbClr val="007F7B"/>
                </a:solidFill>
                <a:latin typeface="DejaVu Sans"/>
                <a:ea typeface="DejaVu Sans"/>
                <a:cs typeface="DejaVu Sans"/>
              </a:defRPr>
            </a:lvl4pPr>
            <a:lvl5pPr>
              <a:defRPr sz="2025" b="1">
                <a:solidFill>
                  <a:srgbClr val="007F7B"/>
                </a:solidFill>
                <a:latin typeface="DejaVu Sans"/>
                <a:ea typeface="DejaVu Sans"/>
                <a:cs typeface="DejaVu Sans"/>
              </a:defRPr>
            </a:lvl5pPr>
            <a:lvl6pPr>
              <a:defRPr sz="2025" b="1">
                <a:solidFill>
                  <a:srgbClr val="007F7B"/>
                </a:solidFill>
                <a:latin typeface="DejaVu Sans"/>
                <a:ea typeface="DejaVu Sans"/>
                <a:cs typeface="DejaVu Sans"/>
              </a:defRPr>
            </a:lvl6pPr>
            <a:lvl7pPr>
              <a:defRPr sz="2025" b="1">
                <a:solidFill>
                  <a:srgbClr val="007F7B"/>
                </a:solidFill>
                <a:latin typeface="DejaVu Sans"/>
                <a:ea typeface="DejaVu Sans"/>
                <a:cs typeface="DejaVu Sans"/>
              </a:defRPr>
            </a:lvl7pPr>
            <a:lvl8pPr>
              <a:defRPr sz="2025" b="1">
                <a:solidFill>
                  <a:srgbClr val="007F7B"/>
                </a:solidFill>
                <a:latin typeface="DejaVu Sans"/>
                <a:ea typeface="DejaVu Sans"/>
                <a:cs typeface="DejaVu Sans"/>
              </a:defRPr>
            </a:lvl8pPr>
            <a:lvl9pPr>
              <a:defRPr sz="2025" b="1">
                <a:solidFill>
                  <a:srgbClr val="007F7B"/>
                </a:solidFill>
                <a:latin typeface="DejaVu Sans"/>
                <a:ea typeface="DejaVu Sans"/>
                <a:cs typeface="DejaVu Sans"/>
              </a:defRPr>
            </a:lvl9pPr>
          </a:lstStyle>
          <a:p>
            <a:pPr>
              <a:defRPr sz="2025" b="1">
                <a:solidFill>
                  <a:srgbClr val="007F7B"/>
                </a:solidFill>
                <a:latin typeface="DejaVu Sans"/>
                <a:ea typeface="DejaVu Sans"/>
                <a:cs typeface="DejaVu Sans"/>
              </a:defRPr>
            </a:pPr>
            <a:r>
              <a:rPr sz="2025" b="1">
                <a:solidFill>
                  <a:srgbClr val="007F7B"/>
                </a:solidFill>
                <a:latin typeface="DejaVu Sans"/>
                <a:ea typeface="DejaVu Sans"/>
                <a:cs typeface="DejaVu Sans"/>
              </a:rPr>
              <a:t>Tallinna plaanide piirkondlik mõju</a:t>
            </a:r>
          </a:p>
        </p:txBody>
      </p:sp>
      <p:sp>
        <p:nvSpPr>
          <p:cNvPr id="9" name="body-2">
            <a:extLst>
              <a:ext uri="{FF2B5EF4-FFF2-40B4-BE49-F238E27FC236}">
                <a16:creationId xmlns:a16="http://schemas.microsoft.com/office/drawing/2014/main" id="{FD3A244B-A716-4E0B-B699-0D70FEA57529}"/>
              </a:ext>
            </a:extLst>
          </p:cNvPr>
          <p:cNvSpPr>
            <a:spLocks noGrp="1"/>
          </p:cNvSpPr>
          <p:nvPr/>
        </p:nvSpPr>
        <p:spPr>
          <a:xfrm>
            <a:off x="3857625" y="4486275"/>
            <a:ext cx="7743825" cy="1362075"/>
          </a:xfrm>
          <a:prstGeom prst="rect">
            <a:avLst/>
          </a:prstGeom>
          <a:noFill/>
          <a:ln w="0">
            <a:noFill/>
            <a:prstDash val="solid"/>
          </a:ln>
        </p:spPr>
        <p:txBody>
          <a:bodyPr wrap="square" lIns="0" tIns="0" rIns="0" bIns="0" anchor="t">
            <a:noAutofit/>
          </a:bodyPr>
          <a:lstStyle>
            <a:defPPr>
              <a:defRPr sz="1950" b="0">
                <a:solidFill>
                  <a:srgbClr val="243C4C"/>
                </a:solidFill>
                <a:latin typeface="DejaVu Sans"/>
                <a:ea typeface="DejaVu Sans"/>
                <a:cs typeface="DejaVu Sans"/>
              </a:defRPr>
            </a:defPPr>
            <a:lvl1pPr>
              <a:defRPr sz="1950" b="0">
                <a:solidFill>
                  <a:srgbClr val="243C4C"/>
                </a:solidFill>
                <a:latin typeface="DejaVu Sans"/>
                <a:ea typeface="DejaVu Sans"/>
                <a:cs typeface="DejaVu Sans"/>
              </a:defRPr>
            </a:lvl1pPr>
            <a:lvl2pPr>
              <a:defRPr sz="1950" b="0">
                <a:solidFill>
                  <a:srgbClr val="243C4C"/>
                </a:solidFill>
                <a:latin typeface="DejaVu Sans"/>
                <a:ea typeface="DejaVu Sans"/>
                <a:cs typeface="DejaVu Sans"/>
              </a:defRPr>
            </a:lvl2pPr>
            <a:lvl3pPr>
              <a:defRPr sz="1950" b="0">
                <a:solidFill>
                  <a:srgbClr val="243C4C"/>
                </a:solidFill>
                <a:latin typeface="DejaVu Sans"/>
                <a:ea typeface="DejaVu Sans"/>
                <a:cs typeface="DejaVu Sans"/>
              </a:defRPr>
            </a:lvl3pPr>
            <a:lvl4pPr>
              <a:defRPr sz="1950" b="0">
                <a:solidFill>
                  <a:srgbClr val="243C4C"/>
                </a:solidFill>
                <a:latin typeface="DejaVu Sans"/>
                <a:ea typeface="DejaVu Sans"/>
                <a:cs typeface="DejaVu Sans"/>
              </a:defRPr>
            </a:lvl4pPr>
            <a:lvl5pPr>
              <a:defRPr sz="1950" b="0">
                <a:solidFill>
                  <a:srgbClr val="243C4C"/>
                </a:solidFill>
                <a:latin typeface="DejaVu Sans"/>
                <a:ea typeface="DejaVu Sans"/>
                <a:cs typeface="DejaVu Sans"/>
              </a:defRPr>
            </a:lvl5pPr>
            <a:lvl6pPr>
              <a:defRPr sz="1950" b="0">
                <a:solidFill>
                  <a:srgbClr val="243C4C"/>
                </a:solidFill>
                <a:latin typeface="DejaVu Sans"/>
                <a:ea typeface="DejaVu Sans"/>
                <a:cs typeface="DejaVu Sans"/>
              </a:defRPr>
            </a:lvl6pPr>
            <a:lvl7pPr>
              <a:defRPr sz="1950" b="0">
                <a:solidFill>
                  <a:srgbClr val="243C4C"/>
                </a:solidFill>
                <a:latin typeface="DejaVu Sans"/>
                <a:ea typeface="DejaVu Sans"/>
                <a:cs typeface="DejaVu Sans"/>
              </a:defRPr>
            </a:lvl7pPr>
            <a:lvl8pPr>
              <a:defRPr sz="1950" b="0">
                <a:solidFill>
                  <a:srgbClr val="243C4C"/>
                </a:solidFill>
                <a:latin typeface="DejaVu Sans"/>
                <a:ea typeface="DejaVu Sans"/>
                <a:cs typeface="DejaVu Sans"/>
              </a:defRPr>
            </a:lvl8pPr>
            <a:lvl9pPr>
              <a:defRPr sz="1950" b="0">
                <a:solidFill>
                  <a:srgbClr val="243C4C"/>
                </a:solidFill>
                <a:latin typeface="DejaVu Sans"/>
                <a:ea typeface="DejaVu Sans"/>
                <a:cs typeface="DejaVu Sans"/>
              </a:defRPr>
            </a:lvl9pPr>
          </a:lstStyle>
          <a:p>
            <a:pPr>
              <a:defRPr sz="1950" b="0">
                <a:solidFill>
                  <a:srgbClr val="243C4C"/>
                </a:solidFill>
                <a:latin typeface="DejaVu Sans"/>
                <a:ea typeface="DejaVu Sans"/>
                <a:cs typeface="DejaVu Sans"/>
              </a:defRPr>
            </a:pPr>
            <a:r>
              <a:rPr sz="1950" b="0">
                <a:solidFill>
                  <a:srgbClr val="243C4C"/>
                </a:solidFill>
                <a:latin typeface="DejaVu Sans"/>
                <a:ea typeface="DejaVu Sans"/>
                <a:cs typeface="DejaVu Sans"/>
              </a:rPr>
              <a:t>Liikumiskeskkonna, ligipääsetavuse ja tervishoiuteenuste arendamine puudutab ka Tallinna õppima, tööle ja teenustele liikuvaid inimesi.</a:t>
            </a:r>
          </a:p>
        </p:txBody>
      </p:sp>
    </p:spTree>
    <p:extLst>
      <p:ext uri="{BB962C8B-B14F-4D97-AF65-F5344CB8AC3E}">
        <p14:creationId xmlns:p14="http://schemas.microsoft.com/office/powerpoint/2010/main" val="968206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itle">
            <a:extLst>
              <a:ext uri="{FF2B5EF4-FFF2-40B4-BE49-F238E27FC236}">
                <a16:creationId xmlns:a16="http://schemas.microsoft.com/office/drawing/2014/main" id="{E1C8B1FA-D9CB-482A-BBC5-027CF6C24FA0}"/>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Allikad: olukord ja praegused tegevused</a:t>
            </a:r>
          </a:p>
        </p:txBody>
      </p:sp>
      <p:sp>
        <p:nvSpPr>
          <p:cNvPr id="2" name="source">
            <a:extLst>
              <a:ext uri="{FF2B5EF4-FFF2-40B4-BE49-F238E27FC236}">
                <a16:creationId xmlns:a16="http://schemas.microsoft.com/office/drawing/2014/main" id="{BEAC41C9-DD81-4CC6-A418-4C4866A9B73A}"/>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endParaRPr/>
          </a:p>
        </p:txBody>
      </p:sp>
      <p:sp>
        <p:nvSpPr>
          <p:cNvPr id="3" name="page">
            <a:extLst>
              <a:ext uri="{FF2B5EF4-FFF2-40B4-BE49-F238E27FC236}">
                <a16:creationId xmlns:a16="http://schemas.microsoft.com/office/drawing/2014/main" id="{9D323A2F-29A1-48D4-A195-4A489A99953B}"/>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17</a:t>
            </a:r>
          </a:p>
        </p:txBody>
      </p:sp>
      <p:sp>
        <p:nvSpPr>
          <p:cNvPr id="4" name="ref-annual25">
            <a:extLst>
              <a:ext uri="{FF2B5EF4-FFF2-40B4-BE49-F238E27FC236}">
                <a16:creationId xmlns:a16="http://schemas.microsoft.com/office/drawing/2014/main" id="{486774BC-BAA7-4542-B85D-1CB868F06053}"/>
              </a:ext>
            </a:extLst>
          </p:cNvPr>
          <p:cNvSpPr>
            <a:spLocks noGrp="1"/>
          </p:cNvSpPr>
          <p:nvPr/>
        </p:nvSpPr>
        <p:spPr>
          <a:xfrm>
            <a:off x="590550" y="1438275"/>
            <a:ext cx="5191125" cy="619125"/>
          </a:xfrm>
          <a:prstGeom prst="rect">
            <a:avLst/>
          </a:prstGeom>
          <a:noFill/>
          <a:ln w="0">
            <a:noFill/>
            <a:prstDash val="solid"/>
          </a:ln>
        </p:spPr>
        <p:txBody>
          <a:bodyPr wrap="square" lIns="0" tIns="0" rIns="0" bIns="0" anchor="t">
            <a:noAutofit/>
          </a:bodyPr>
          <a:lstStyle>
            <a:defPPr>
              <a:defRPr sz="1650" b="0">
                <a:solidFill>
                  <a:srgbClr val="243C4C"/>
                </a:solidFill>
                <a:latin typeface="DejaVu Sans"/>
                <a:ea typeface="DejaVu Sans"/>
                <a:cs typeface="DejaVu Sans"/>
              </a:defRPr>
            </a:defPPr>
            <a:lvl1pPr>
              <a:defRPr sz="1650" b="0">
                <a:solidFill>
                  <a:srgbClr val="243C4C"/>
                </a:solidFill>
                <a:latin typeface="DejaVu Sans"/>
                <a:ea typeface="DejaVu Sans"/>
                <a:cs typeface="DejaVu Sans"/>
              </a:defRPr>
            </a:lvl1pPr>
            <a:lvl2pPr>
              <a:defRPr sz="1650" b="0">
                <a:solidFill>
                  <a:srgbClr val="243C4C"/>
                </a:solidFill>
                <a:latin typeface="DejaVu Sans"/>
                <a:ea typeface="DejaVu Sans"/>
                <a:cs typeface="DejaVu Sans"/>
              </a:defRPr>
            </a:lvl2pPr>
            <a:lvl3pPr>
              <a:defRPr sz="1650" b="0">
                <a:solidFill>
                  <a:srgbClr val="243C4C"/>
                </a:solidFill>
                <a:latin typeface="DejaVu Sans"/>
                <a:ea typeface="DejaVu Sans"/>
                <a:cs typeface="DejaVu Sans"/>
              </a:defRPr>
            </a:lvl3pPr>
            <a:lvl4pPr>
              <a:defRPr sz="1650" b="0">
                <a:solidFill>
                  <a:srgbClr val="243C4C"/>
                </a:solidFill>
                <a:latin typeface="DejaVu Sans"/>
                <a:ea typeface="DejaVu Sans"/>
                <a:cs typeface="DejaVu Sans"/>
              </a:defRPr>
            </a:lvl4pPr>
            <a:lvl5pPr>
              <a:defRPr sz="1650" b="0">
                <a:solidFill>
                  <a:srgbClr val="243C4C"/>
                </a:solidFill>
                <a:latin typeface="DejaVu Sans"/>
                <a:ea typeface="DejaVu Sans"/>
                <a:cs typeface="DejaVu Sans"/>
              </a:defRPr>
            </a:lvl5pPr>
            <a:lvl6pPr>
              <a:defRPr sz="1650" b="0">
                <a:solidFill>
                  <a:srgbClr val="243C4C"/>
                </a:solidFill>
                <a:latin typeface="DejaVu Sans"/>
                <a:ea typeface="DejaVu Sans"/>
                <a:cs typeface="DejaVu Sans"/>
              </a:defRPr>
            </a:lvl6pPr>
            <a:lvl7pPr>
              <a:defRPr sz="1650" b="0">
                <a:solidFill>
                  <a:srgbClr val="243C4C"/>
                </a:solidFill>
                <a:latin typeface="DejaVu Sans"/>
                <a:ea typeface="DejaVu Sans"/>
                <a:cs typeface="DejaVu Sans"/>
              </a:defRPr>
            </a:lvl7pPr>
            <a:lvl8pPr>
              <a:defRPr sz="1650" b="0">
                <a:solidFill>
                  <a:srgbClr val="243C4C"/>
                </a:solidFill>
                <a:latin typeface="DejaVu Sans"/>
                <a:ea typeface="DejaVu Sans"/>
                <a:cs typeface="DejaVu Sans"/>
              </a:defRPr>
            </a:lvl8pPr>
            <a:lvl9pPr>
              <a:defRPr sz="1650" b="0">
                <a:solidFill>
                  <a:srgbClr val="243C4C"/>
                </a:solidFill>
                <a:latin typeface="DejaVu Sans"/>
                <a:ea typeface="DejaVu Sans"/>
                <a:cs typeface="DejaVu Sans"/>
              </a:defRPr>
            </a:lvl9pPr>
          </a:lstStyle>
          <a:p>
            <a:pPr>
              <a:defRPr sz="1650" b="0">
                <a:solidFill>
                  <a:srgbClr val="243C4C"/>
                </a:solidFill>
                <a:latin typeface="DejaVu Sans"/>
                <a:ea typeface="DejaVu Sans"/>
                <a:cs typeface="DejaVu Sans"/>
              </a:defRPr>
            </a:pPr>
            <a:r>
              <a:rPr sz="1650" b="0">
                <a:solidFill>
                  <a:srgbClr val="243C4C"/>
                </a:solidFill>
                <a:latin typeface="DejaVu Sans"/>
                <a:ea typeface="DejaVu Sans"/>
                <a:cs typeface="DejaVu Sans"/>
                <a:hlinkClick r:id="rId3"/>
              </a:rPr>
              <a:t>Tallinn 2025, lk 31</a:t>
            </a:r>
          </a:p>
        </p:txBody>
      </p:sp>
      <p:sp>
        <p:nvSpPr>
          <p:cNvPr id="5" name="ref-annual26">
            <a:extLst>
              <a:ext uri="{FF2B5EF4-FFF2-40B4-BE49-F238E27FC236}">
                <a16:creationId xmlns:a16="http://schemas.microsoft.com/office/drawing/2014/main" id="{C73B86A7-4B28-46B7-A679-71C2AF709F5A}"/>
              </a:ext>
            </a:extLst>
          </p:cNvPr>
          <p:cNvSpPr>
            <a:spLocks noGrp="1"/>
          </p:cNvSpPr>
          <p:nvPr/>
        </p:nvSpPr>
        <p:spPr>
          <a:xfrm>
            <a:off x="590550" y="2200275"/>
            <a:ext cx="5191125" cy="619125"/>
          </a:xfrm>
          <a:prstGeom prst="rect">
            <a:avLst/>
          </a:prstGeom>
          <a:noFill/>
          <a:ln w="0">
            <a:noFill/>
            <a:prstDash val="solid"/>
          </a:ln>
        </p:spPr>
        <p:txBody>
          <a:bodyPr wrap="square" lIns="0" tIns="0" rIns="0" bIns="0" anchor="t">
            <a:noAutofit/>
          </a:bodyPr>
          <a:lstStyle>
            <a:defPPr>
              <a:defRPr sz="1650" b="0">
                <a:solidFill>
                  <a:srgbClr val="243C4C"/>
                </a:solidFill>
                <a:latin typeface="DejaVu Sans"/>
                <a:ea typeface="DejaVu Sans"/>
                <a:cs typeface="DejaVu Sans"/>
              </a:defRPr>
            </a:defPPr>
            <a:lvl1pPr>
              <a:defRPr sz="1650" b="0">
                <a:solidFill>
                  <a:srgbClr val="243C4C"/>
                </a:solidFill>
                <a:latin typeface="DejaVu Sans"/>
                <a:ea typeface="DejaVu Sans"/>
                <a:cs typeface="DejaVu Sans"/>
              </a:defRPr>
            </a:lvl1pPr>
            <a:lvl2pPr>
              <a:defRPr sz="1650" b="0">
                <a:solidFill>
                  <a:srgbClr val="243C4C"/>
                </a:solidFill>
                <a:latin typeface="DejaVu Sans"/>
                <a:ea typeface="DejaVu Sans"/>
                <a:cs typeface="DejaVu Sans"/>
              </a:defRPr>
            </a:lvl2pPr>
            <a:lvl3pPr>
              <a:defRPr sz="1650" b="0">
                <a:solidFill>
                  <a:srgbClr val="243C4C"/>
                </a:solidFill>
                <a:latin typeface="DejaVu Sans"/>
                <a:ea typeface="DejaVu Sans"/>
                <a:cs typeface="DejaVu Sans"/>
              </a:defRPr>
            </a:lvl3pPr>
            <a:lvl4pPr>
              <a:defRPr sz="1650" b="0">
                <a:solidFill>
                  <a:srgbClr val="243C4C"/>
                </a:solidFill>
                <a:latin typeface="DejaVu Sans"/>
                <a:ea typeface="DejaVu Sans"/>
                <a:cs typeface="DejaVu Sans"/>
              </a:defRPr>
            </a:lvl4pPr>
            <a:lvl5pPr>
              <a:defRPr sz="1650" b="0">
                <a:solidFill>
                  <a:srgbClr val="243C4C"/>
                </a:solidFill>
                <a:latin typeface="DejaVu Sans"/>
                <a:ea typeface="DejaVu Sans"/>
                <a:cs typeface="DejaVu Sans"/>
              </a:defRPr>
            </a:lvl5pPr>
            <a:lvl6pPr>
              <a:defRPr sz="1650" b="0">
                <a:solidFill>
                  <a:srgbClr val="243C4C"/>
                </a:solidFill>
                <a:latin typeface="DejaVu Sans"/>
                <a:ea typeface="DejaVu Sans"/>
                <a:cs typeface="DejaVu Sans"/>
              </a:defRPr>
            </a:lvl6pPr>
            <a:lvl7pPr>
              <a:defRPr sz="1650" b="0">
                <a:solidFill>
                  <a:srgbClr val="243C4C"/>
                </a:solidFill>
                <a:latin typeface="DejaVu Sans"/>
                <a:ea typeface="DejaVu Sans"/>
                <a:cs typeface="DejaVu Sans"/>
              </a:defRPr>
            </a:lvl7pPr>
            <a:lvl8pPr>
              <a:defRPr sz="1650" b="0">
                <a:solidFill>
                  <a:srgbClr val="243C4C"/>
                </a:solidFill>
                <a:latin typeface="DejaVu Sans"/>
                <a:ea typeface="DejaVu Sans"/>
                <a:cs typeface="DejaVu Sans"/>
              </a:defRPr>
            </a:lvl8pPr>
            <a:lvl9pPr>
              <a:defRPr sz="1650" b="0">
                <a:solidFill>
                  <a:srgbClr val="243C4C"/>
                </a:solidFill>
                <a:latin typeface="DejaVu Sans"/>
                <a:ea typeface="DejaVu Sans"/>
                <a:cs typeface="DejaVu Sans"/>
              </a:defRPr>
            </a:lvl9pPr>
          </a:lstStyle>
          <a:p>
            <a:pPr>
              <a:defRPr sz="1650" b="0">
                <a:solidFill>
                  <a:srgbClr val="243C4C"/>
                </a:solidFill>
                <a:latin typeface="DejaVu Sans"/>
                <a:ea typeface="DejaVu Sans"/>
                <a:cs typeface="DejaVu Sans"/>
              </a:defRPr>
            </a:pPr>
            <a:r>
              <a:rPr sz="1650" b="0">
                <a:solidFill>
                  <a:srgbClr val="243C4C"/>
                </a:solidFill>
                <a:latin typeface="DejaVu Sans"/>
                <a:ea typeface="DejaVu Sans"/>
                <a:cs typeface="DejaVu Sans"/>
                <a:hlinkClick r:id="rId4"/>
              </a:rPr>
              <a:t>Tallinn 2026, lk 7 ja 32</a:t>
            </a:r>
          </a:p>
        </p:txBody>
      </p:sp>
      <p:sp>
        <p:nvSpPr>
          <p:cNvPr id="6" name="ref-report">
            <a:extLst>
              <a:ext uri="{FF2B5EF4-FFF2-40B4-BE49-F238E27FC236}">
                <a16:creationId xmlns:a16="http://schemas.microsoft.com/office/drawing/2014/main" id="{AC22778E-212B-4D44-9818-8AC11CB0CD40}"/>
              </a:ext>
            </a:extLst>
          </p:cNvPr>
          <p:cNvSpPr>
            <a:spLocks noGrp="1"/>
          </p:cNvSpPr>
          <p:nvPr/>
        </p:nvSpPr>
        <p:spPr>
          <a:xfrm>
            <a:off x="590550" y="2962275"/>
            <a:ext cx="5191125" cy="619125"/>
          </a:xfrm>
          <a:prstGeom prst="rect">
            <a:avLst/>
          </a:prstGeom>
          <a:noFill/>
          <a:ln w="0">
            <a:noFill/>
            <a:prstDash val="solid"/>
          </a:ln>
        </p:spPr>
        <p:txBody>
          <a:bodyPr wrap="square" lIns="0" tIns="0" rIns="0" bIns="0" anchor="t">
            <a:noAutofit/>
          </a:bodyPr>
          <a:lstStyle>
            <a:defPPr>
              <a:defRPr sz="1650" b="0">
                <a:solidFill>
                  <a:srgbClr val="243C4C"/>
                </a:solidFill>
                <a:latin typeface="DejaVu Sans"/>
                <a:ea typeface="DejaVu Sans"/>
                <a:cs typeface="DejaVu Sans"/>
              </a:defRPr>
            </a:defPPr>
            <a:lvl1pPr>
              <a:defRPr sz="1650" b="0">
                <a:solidFill>
                  <a:srgbClr val="243C4C"/>
                </a:solidFill>
                <a:latin typeface="DejaVu Sans"/>
                <a:ea typeface="DejaVu Sans"/>
                <a:cs typeface="DejaVu Sans"/>
              </a:defRPr>
            </a:lvl1pPr>
            <a:lvl2pPr>
              <a:defRPr sz="1650" b="0">
                <a:solidFill>
                  <a:srgbClr val="243C4C"/>
                </a:solidFill>
                <a:latin typeface="DejaVu Sans"/>
                <a:ea typeface="DejaVu Sans"/>
                <a:cs typeface="DejaVu Sans"/>
              </a:defRPr>
            </a:lvl2pPr>
            <a:lvl3pPr>
              <a:defRPr sz="1650" b="0">
                <a:solidFill>
                  <a:srgbClr val="243C4C"/>
                </a:solidFill>
                <a:latin typeface="DejaVu Sans"/>
                <a:ea typeface="DejaVu Sans"/>
                <a:cs typeface="DejaVu Sans"/>
              </a:defRPr>
            </a:lvl3pPr>
            <a:lvl4pPr>
              <a:defRPr sz="1650" b="0">
                <a:solidFill>
                  <a:srgbClr val="243C4C"/>
                </a:solidFill>
                <a:latin typeface="DejaVu Sans"/>
                <a:ea typeface="DejaVu Sans"/>
                <a:cs typeface="DejaVu Sans"/>
              </a:defRPr>
            </a:lvl4pPr>
            <a:lvl5pPr>
              <a:defRPr sz="1650" b="0">
                <a:solidFill>
                  <a:srgbClr val="243C4C"/>
                </a:solidFill>
                <a:latin typeface="DejaVu Sans"/>
                <a:ea typeface="DejaVu Sans"/>
                <a:cs typeface="DejaVu Sans"/>
              </a:defRPr>
            </a:lvl5pPr>
            <a:lvl6pPr>
              <a:defRPr sz="1650" b="0">
                <a:solidFill>
                  <a:srgbClr val="243C4C"/>
                </a:solidFill>
                <a:latin typeface="DejaVu Sans"/>
                <a:ea typeface="DejaVu Sans"/>
                <a:cs typeface="DejaVu Sans"/>
              </a:defRPr>
            </a:lvl6pPr>
            <a:lvl7pPr>
              <a:defRPr sz="1650" b="0">
                <a:solidFill>
                  <a:srgbClr val="243C4C"/>
                </a:solidFill>
                <a:latin typeface="DejaVu Sans"/>
                <a:ea typeface="DejaVu Sans"/>
                <a:cs typeface="DejaVu Sans"/>
              </a:defRPr>
            </a:lvl7pPr>
            <a:lvl8pPr>
              <a:defRPr sz="1650" b="0">
                <a:solidFill>
                  <a:srgbClr val="243C4C"/>
                </a:solidFill>
                <a:latin typeface="DejaVu Sans"/>
                <a:ea typeface="DejaVu Sans"/>
                <a:cs typeface="DejaVu Sans"/>
              </a:defRPr>
            </a:lvl8pPr>
            <a:lvl9pPr>
              <a:defRPr sz="1650" b="0">
                <a:solidFill>
                  <a:srgbClr val="243C4C"/>
                </a:solidFill>
                <a:latin typeface="DejaVu Sans"/>
                <a:ea typeface="DejaVu Sans"/>
                <a:cs typeface="DejaVu Sans"/>
              </a:defRPr>
            </a:lvl9pPr>
          </a:lstStyle>
          <a:p>
            <a:pPr>
              <a:defRPr sz="1650" b="0">
                <a:solidFill>
                  <a:srgbClr val="243C4C"/>
                </a:solidFill>
                <a:latin typeface="DejaVu Sans"/>
                <a:ea typeface="DejaVu Sans"/>
                <a:cs typeface="DejaVu Sans"/>
              </a:defRPr>
            </a:pPr>
            <a:r>
              <a:rPr sz="1650" b="0">
                <a:solidFill>
                  <a:srgbClr val="243C4C"/>
                </a:solidFill>
                <a:latin typeface="DejaVu Sans"/>
                <a:ea typeface="DejaVu Sans"/>
                <a:cs typeface="DejaVu Sans"/>
                <a:hlinkClick r:id="rId5"/>
              </a:rPr>
              <a:t>Tallinna 2025. aasta majandusaasta aruanne, lk 92–95</a:t>
            </a:r>
          </a:p>
        </p:txBody>
      </p:sp>
      <p:sp>
        <p:nvSpPr>
          <p:cNvPr id="7" name="ref-budget">
            <a:extLst>
              <a:ext uri="{FF2B5EF4-FFF2-40B4-BE49-F238E27FC236}">
                <a16:creationId xmlns:a16="http://schemas.microsoft.com/office/drawing/2014/main" id="{40369071-57F5-438C-8C49-E055A6CFAA98}"/>
              </a:ext>
            </a:extLst>
          </p:cNvPr>
          <p:cNvSpPr>
            <a:spLocks noGrp="1"/>
          </p:cNvSpPr>
          <p:nvPr/>
        </p:nvSpPr>
        <p:spPr>
          <a:xfrm>
            <a:off x="590550" y="3724275"/>
            <a:ext cx="5191125" cy="619125"/>
          </a:xfrm>
          <a:prstGeom prst="rect">
            <a:avLst/>
          </a:prstGeom>
          <a:noFill/>
          <a:ln w="0">
            <a:noFill/>
            <a:prstDash val="solid"/>
          </a:ln>
        </p:spPr>
        <p:txBody>
          <a:bodyPr wrap="square" lIns="0" tIns="0" rIns="0" bIns="0" anchor="t">
            <a:noAutofit/>
          </a:bodyPr>
          <a:lstStyle>
            <a:defPPr>
              <a:defRPr sz="1650" b="0">
                <a:solidFill>
                  <a:srgbClr val="243C4C"/>
                </a:solidFill>
                <a:latin typeface="DejaVu Sans"/>
                <a:ea typeface="DejaVu Sans"/>
                <a:cs typeface="DejaVu Sans"/>
              </a:defRPr>
            </a:defPPr>
            <a:lvl1pPr>
              <a:defRPr sz="1650" b="0">
                <a:solidFill>
                  <a:srgbClr val="243C4C"/>
                </a:solidFill>
                <a:latin typeface="DejaVu Sans"/>
                <a:ea typeface="DejaVu Sans"/>
                <a:cs typeface="DejaVu Sans"/>
              </a:defRPr>
            </a:lvl1pPr>
            <a:lvl2pPr>
              <a:defRPr sz="1650" b="0">
                <a:solidFill>
                  <a:srgbClr val="243C4C"/>
                </a:solidFill>
                <a:latin typeface="DejaVu Sans"/>
                <a:ea typeface="DejaVu Sans"/>
                <a:cs typeface="DejaVu Sans"/>
              </a:defRPr>
            </a:lvl2pPr>
            <a:lvl3pPr>
              <a:defRPr sz="1650" b="0">
                <a:solidFill>
                  <a:srgbClr val="243C4C"/>
                </a:solidFill>
                <a:latin typeface="DejaVu Sans"/>
                <a:ea typeface="DejaVu Sans"/>
                <a:cs typeface="DejaVu Sans"/>
              </a:defRPr>
            </a:lvl3pPr>
            <a:lvl4pPr>
              <a:defRPr sz="1650" b="0">
                <a:solidFill>
                  <a:srgbClr val="243C4C"/>
                </a:solidFill>
                <a:latin typeface="DejaVu Sans"/>
                <a:ea typeface="DejaVu Sans"/>
                <a:cs typeface="DejaVu Sans"/>
              </a:defRPr>
            </a:lvl4pPr>
            <a:lvl5pPr>
              <a:defRPr sz="1650" b="0">
                <a:solidFill>
                  <a:srgbClr val="243C4C"/>
                </a:solidFill>
                <a:latin typeface="DejaVu Sans"/>
                <a:ea typeface="DejaVu Sans"/>
                <a:cs typeface="DejaVu Sans"/>
              </a:defRPr>
            </a:lvl5pPr>
            <a:lvl6pPr>
              <a:defRPr sz="1650" b="0">
                <a:solidFill>
                  <a:srgbClr val="243C4C"/>
                </a:solidFill>
                <a:latin typeface="DejaVu Sans"/>
                <a:ea typeface="DejaVu Sans"/>
                <a:cs typeface="DejaVu Sans"/>
              </a:defRPr>
            </a:lvl6pPr>
            <a:lvl7pPr>
              <a:defRPr sz="1650" b="0">
                <a:solidFill>
                  <a:srgbClr val="243C4C"/>
                </a:solidFill>
                <a:latin typeface="DejaVu Sans"/>
                <a:ea typeface="DejaVu Sans"/>
                <a:cs typeface="DejaVu Sans"/>
              </a:defRPr>
            </a:lvl7pPr>
            <a:lvl8pPr>
              <a:defRPr sz="1650" b="0">
                <a:solidFill>
                  <a:srgbClr val="243C4C"/>
                </a:solidFill>
                <a:latin typeface="DejaVu Sans"/>
                <a:ea typeface="DejaVu Sans"/>
                <a:cs typeface="DejaVu Sans"/>
              </a:defRPr>
            </a:lvl8pPr>
            <a:lvl9pPr>
              <a:defRPr sz="1650" b="0">
                <a:solidFill>
                  <a:srgbClr val="243C4C"/>
                </a:solidFill>
                <a:latin typeface="DejaVu Sans"/>
                <a:ea typeface="DejaVu Sans"/>
                <a:cs typeface="DejaVu Sans"/>
              </a:defRPr>
            </a:lvl9pPr>
          </a:lstStyle>
          <a:p>
            <a:pPr>
              <a:defRPr sz="1650" b="0">
                <a:solidFill>
                  <a:srgbClr val="243C4C"/>
                </a:solidFill>
                <a:latin typeface="DejaVu Sans"/>
                <a:ea typeface="DejaVu Sans"/>
                <a:cs typeface="DejaVu Sans"/>
              </a:defRPr>
            </a:pPr>
            <a:r>
              <a:rPr sz="1650" b="0">
                <a:solidFill>
                  <a:srgbClr val="243C4C"/>
                </a:solidFill>
                <a:latin typeface="DejaVu Sans"/>
                <a:ea typeface="DejaVu Sans"/>
                <a:cs typeface="DejaVu Sans"/>
                <a:hlinkClick r:id="rId6"/>
              </a:rPr>
              <a:t>2026. aasta eelarve eelnõu seletuskiri, lk 210–211</a:t>
            </a:r>
          </a:p>
        </p:txBody>
      </p:sp>
      <p:sp>
        <p:nvSpPr>
          <p:cNvPr id="8" name="ref-mental">
            <a:extLst>
              <a:ext uri="{FF2B5EF4-FFF2-40B4-BE49-F238E27FC236}">
                <a16:creationId xmlns:a16="http://schemas.microsoft.com/office/drawing/2014/main" id="{A95F4258-F914-4861-A70A-0B13F8556E85}"/>
              </a:ext>
            </a:extLst>
          </p:cNvPr>
          <p:cNvSpPr>
            <a:spLocks noGrp="1"/>
          </p:cNvSpPr>
          <p:nvPr/>
        </p:nvSpPr>
        <p:spPr>
          <a:xfrm>
            <a:off x="590550" y="4486275"/>
            <a:ext cx="5191125" cy="619125"/>
          </a:xfrm>
          <a:prstGeom prst="rect">
            <a:avLst/>
          </a:prstGeom>
          <a:noFill/>
          <a:ln w="0">
            <a:noFill/>
            <a:prstDash val="solid"/>
          </a:ln>
        </p:spPr>
        <p:txBody>
          <a:bodyPr wrap="square" lIns="0" tIns="0" rIns="0" bIns="0" anchor="t">
            <a:noAutofit/>
          </a:bodyPr>
          <a:lstStyle>
            <a:defPPr>
              <a:defRPr sz="1650" b="0">
                <a:solidFill>
                  <a:srgbClr val="243C4C"/>
                </a:solidFill>
                <a:latin typeface="DejaVu Sans"/>
                <a:ea typeface="DejaVu Sans"/>
                <a:cs typeface="DejaVu Sans"/>
              </a:defRPr>
            </a:defPPr>
            <a:lvl1pPr>
              <a:defRPr sz="1650" b="0">
                <a:solidFill>
                  <a:srgbClr val="243C4C"/>
                </a:solidFill>
                <a:latin typeface="DejaVu Sans"/>
                <a:ea typeface="DejaVu Sans"/>
                <a:cs typeface="DejaVu Sans"/>
              </a:defRPr>
            </a:lvl1pPr>
            <a:lvl2pPr>
              <a:defRPr sz="1650" b="0">
                <a:solidFill>
                  <a:srgbClr val="243C4C"/>
                </a:solidFill>
                <a:latin typeface="DejaVu Sans"/>
                <a:ea typeface="DejaVu Sans"/>
                <a:cs typeface="DejaVu Sans"/>
              </a:defRPr>
            </a:lvl2pPr>
            <a:lvl3pPr>
              <a:defRPr sz="1650" b="0">
                <a:solidFill>
                  <a:srgbClr val="243C4C"/>
                </a:solidFill>
                <a:latin typeface="DejaVu Sans"/>
                <a:ea typeface="DejaVu Sans"/>
                <a:cs typeface="DejaVu Sans"/>
              </a:defRPr>
            </a:lvl3pPr>
            <a:lvl4pPr>
              <a:defRPr sz="1650" b="0">
                <a:solidFill>
                  <a:srgbClr val="243C4C"/>
                </a:solidFill>
                <a:latin typeface="DejaVu Sans"/>
                <a:ea typeface="DejaVu Sans"/>
                <a:cs typeface="DejaVu Sans"/>
              </a:defRPr>
            </a:lvl4pPr>
            <a:lvl5pPr>
              <a:defRPr sz="1650" b="0">
                <a:solidFill>
                  <a:srgbClr val="243C4C"/>
                </a:solidFill>
                <a:latin typeface="DejaVu Sans"/>
                <a:ea typeface="DejaVu Sans"/>
                <a:cs typeface="DejaVu Sans"/>
              </a:defRPr>
            </a:lvl5pPr>
            <a:lvl6pPr>
              <a:defRPr sz="1650" b="0">
                <a:solidFill>
                  <a:srgbClr val="243C4C"/>
                </a:solidFill>
                <a:latin typeface="DejaVu Sans"/>
                <a:ea typeface="DejaVu Sans"/>
                <a:cs typeface="DejaVu Sans"/>
              </a:defRPr>
            </a:lvl6pPr>
            <a:lvl7pPr>
              <a:defRPr sz="1650" b="0">
                <a:solidFill>
                  <a:srgbClr val="243C4C"/>
                </a:solidFill>
                <a:latin typeface="DejaVu Sans"/>
                <a:ea typeface="DejaVu Sans"/>
                <a:cs typeface="DejaVu Sans"/>
              </a:defRPr>
            </a:lvl7pPr>
            <a:lvl8pPr>
              <a:defRPr sz="1650" b="0">
                <a:solidFill>
                  <a:srgbClr val="243C4C"/>
                </a:solidFill>
                <a:latin typeface="DejaVu Sans"/>
                <a:ea typeface="DejaVu Sans"/>
                <a:cs typeface="DejaVu Sans"/>
              </a:defRPr>
            </a:lvl8pPr>
            <a:lvl9pPr>
              <a:defRPr sz="1650" b="0">
                <a:solidFill>
                  <a:srgbClr val="243C4C"/>
                </a:solidFill>
                <a:latin typeface="DejaVu Sans"/>
                <a:ea typeface="DejaVu Sans"/>
                <a:cs typeface="DejaVu Sans"/>
              </a:defRPr>
            </a:lvl9pPr>
          </a:lstStyle>
          <a:p>
            <a:pPr>
              <a:defRPr sz="1650" b="0">
                <a:solidFill>
                  <a:srgbClr val="243C4C"/>
                </a:solidFill>
                <a:latin typeface="DejaVu Sans"/>
                <a:ea typeface="DejaVu Sans"/>
                <a:cs typeface="DejaVu Sans"/>
              </a:defRPr>
            </a:pPr>
            <a:r>
              <a:rPr sz="1650" b="0">
                <a:solidFill>
                  <a:srgbClr val="243C4C"/>
                </a:solidFill>
                <a:latin typeface="DejaVu Sans"/>
                <a:ea typeface="DejaVu Sans"/>
                <a:cs typeface="DejaVu Sans"/>
                <a:hlinkClick r:id="rId7"/>
              </a:rPr>
              <a:t>Laste ja noorte vaimse tervise tegevuskava 2025–2035</a:t>
            </a:r>
          </a:p>
        </p:txBody>
      </p:sp>
      <p:sp>
        <p:nvSpPr>
          <p:cNvPr id="9" name="ref-school">
            <a:extLst>
              <a:ext uri="{FF2B5EF4-FFF2-40B4-BE49-F238E27FC236}">
                <a16:creationId xmlns:a16="http://schemas.microsoft.com/office/drawing/2014/main" id="{88A6DFC6-E05E-452C-A29F-97A6D7CBF054}"/>
              </a:ext>
            </a:extLst>
          </p:cNvPr>
          <p:cNvSpPr>
            <a:spLocks noGrp="1"/>
          </p:cNvSpPr>
          <p:nvPr/>
        </p:nvSpPr>
        <p:spPr>
          <a:xfrm>
            <a:off x="590550" y="5248275"/>
            <a:ext cx="5191125" cy="619125"/>
          </a:xfrm>
          <a:prstGeom prst="rect">
            <a:avLst/>
          </a:prstGeom>
          <a:noFill/>
          <a:ln w="0">
            <a:noFill/>
            <a:prstDash val="solid"/>
          </a:ln>
        </p:spPr>
        <p:txBody>
          <a:bodyPr wrap="square" lIns="0" tIns="0" rIns="0" bIns="0" anchor="t">
            <a:noAutofit/>
          </a:bodyPr>
          <a:lstStyle>
            <a:defPPr>
              <a:defRPr sz="1650" b="0">
                <a:solidFill>
                  <a:srgbClr val="243C4C"/>
                </a:solidFill>
                <a:latin typeface="DejaVu Sans"/>
                <a:ea typeface="DejaVu Sans"/>
                <a:cs typeface="DejaVu Sans"/>
              </a:defRPr>
            </a:defPPr>
            <a:lvl1pPr>
              <a:defRPr sz="1650" b="0">
                <a:solidFill>
                  <a:srgbClr val="243C4C"/>
                </a:solidFill>
                <a:latin typeface="DejaVu Sans"/>
                <a:ea typeface="DejaVu Sans"/>
                <a:cs typeface="DejaVu Sans"/>
              </a:defRPr>
            </a:lvl1pPr>
            <a:lvl2pPr>
              <a:defRPr sz="1650" b="0">
                <a:solidFill>
                  <a:srgbClr val="243C4C"/>
                </a:solidFill>
                <a:latin typeface="DejaVu Sans"/>
                <a:ea typeface="DejaVu Sans"/>
                <a:cs typeface="DejaVu Sans"/>
              </a:defRPr>
            </a:lvl2pPr>
            <a:lvl3pPr>
              <a:defRPr sz="1650" b="0">
                <a:solidFill>
                  <a:srgbClr val="243C4C"/>
                </a:solidFill>
                <a:latin typeface="DejaVu Sans"/>
                <a:ea typeface="DejaVu Sans"/>
                <a:cs typeface="DejaVu Sans"/>
              </a:defRPr>
            </a:lvl3pPr>
            <a:lvl4pPr>
              <a:defRPr sz="1650" b="0">
                <a:solidFill>
                  <a:srgbClr val="243C4C"/>
                </a:solidFill>
                <a:latin typeface="DejaVu Sans"/>
                <a:ea typeface="DejaVu Sans"/>
                <a:cs typeface="DejaVu Sans"/>
              </a:defRPr>
            </a:lvl4pPr>
            <a:lvl5pPr>
              <a:defRPr sz="1650" b="0">
                <a:solidFill>
                  <a:srgbClr val="243C4C"/>
                </a:solidFill>
                <a:latin typeface="DejaVu Sans"/>
                <a:ea typeface="DejaVu Sans"/>
                <a:cs typeface="DejaVu Sans"/>
              </a:defRPr>
            </a:lvl5pPr>
            <a:lvl6pPr>
              <a:defRPr sz="1650" b="0">
                <a:solidFill>
                  <a:srgbClr val="243C4C"/>
                </a:solidFill>
                <a:latin typeface="DejaVu Sans"/>
                <a:ea typeface="DejaVu Sans"/>
                <a:cs typeface="DejaVu Sans"/>
              </a:defRPr>
            </a:lvl6pPr>
            <a:lvl7pPr>
              <a:defRPr sz="1650" b="0">
                <a:solidFill>
                  <a:srgbClr val="243C4C"/>
                </a:solidFill>
                <a:latin typeface="DejaVu Sans"/>
                <a:ea typeface="DejaVu Sans"/>
                <a:cs typeface="DejaVu Sans"/>
              </a:defRPr>
            </a:lvl7pPr>
            <a:lvl8pPr>
              <a:defRPr sz="1650" b="0">
                <a:solidFill>
                  <a:srgbClr val="243C4C"/>
                </a:solidFill>
                <a:latin typeface="DejaVu Sans"/>
                <a:ea typeface="DejaVu Sans"/>
                <a:cs typeface="DejaVu Sans"/>
              </a:defRPr>
            </a:lvl8pPr>
            <a:lvl9pPr>
              <a:defRPr sz="1650" b="0">
                <a:solidFill>
                  <a:srgbClr val="243C4C"/>
                </a:solidFill>
                <a:latin typeface="DejaVu Sans"/>
                <a:ea typeface="DejaVu Sans"/>
                <a:cs typeface="DejaVu Sans"/>
              </a:defRPr>
            </a:lvl9pPr>
          </a:lstStyle>
          <a:p>
            <a:pPr>
              <a:defRPr sz="1650" b="0">
                <a:solidFill>
                  <a:srgbClr val="243C4C"/>
                </a:solidFill>
                <a:latin typeface="DejaVu Sans"/>
                <a:ea typeface="DejaVu Sans"/>
                <a:cs typeface="DejaVu Sans"/>
              </a:defRPr>
            </a:pPr>
            <a:r>
              <a:rPr sz="1650" b="0">
                <a:solidFill>
                  <a:srgbClr val="243C4C"/>
                </a:solidFill>
                <a:latin typeface="DejaVu Sans"/>
                <a:ea typeface="DejaVu Sans"/>
                <a:cs typeface="DejaVu Sans"/>
                <a:hlinkClick r:id="rId8"/>
              </a:rPr>
              <a:t>Tallinn: liiklusohutus ja Ohutu koolitee</a:t>
            </a:r>
          </a:p>
        </p:txBody>
      </p:sp>
      <p:sp>
        <p:nvSpPr>
          <p:cNvPr id="10" name="ref-gardens">
            <a:extLst>
              <a:ext uri="{FF2B5EF4-FFF2-40B4-BE49-F238E27FC236}">
                <a16:creationId xmlns:a16="http://schemas.microsoft.com/office/drawing/2014/main" id="{8894E97A-649F-48D5-8C07-D8EA6B3D4E64}"/>
              </a:ext>
            </a:extLst>
          </p:cNvPr>
          <p:cNvSpPr>
            <a:spLocks noGrp="1"/>
          </p:cNvSpPr>
          <p:nvPr/>
        </p:nvSpPr>
        <p:spPr>
          <a:xfrm>
            <a:off x="6191250" y="1438275"/>
            <a:ext cx="5191125" cy="619125"/>
          </a:xfrm>
          <a:prstGeom prst="rect">
            <a:avLst/>
          </a:prstGeom>
          <a:noFill/>
          <a:ln w="0">
            <a:noFill/>
            <a:prstDash val="solid"/>
          </a:ln>
        </p:spPr>
        <p:txBody>
          <a:bodyPr wrap="square" lIns="0" tIns="0" rIns="0" bIns="0" anchor="t">
            <a:noAutofit/>
          </a:bodyPr>
          <a:lstStyle>
            <a:defPPr>
              <a:defRPr sz="1650" b="0">
                <a:solidFill>
                  <a:srgbClr val="243C4C"/>
                </a:solidFill>
                <a:latin typeface="DejaVu Sans"/>
                <a:ea typeface="DejaVu Sans"/>
                <a:cs typeface="DejaVu Sans"/>
              </a:defRPr>
            </a:defPPr>
            <a:lvl1pPr>
              <a:defRPr sz="1650" b="0">
                <a:solidFill>
                  <a:srgbClr val="243C4C"/>
                </a:solidFill>
                <a:latin typeface="DejaVu Sans"/>
                <a:ea typeface="DejaVu Sans"/>
                <a:cs typeface="DejaVu Sans"/>
              </a:defRPr>
            </a:lvl1pPr>
            <a:lvl2pPr>
              <a:defRPr sz="1650" b="0">
                <a:solidFill>
                  <a:srgbClr val="243C4C"/>
                </a:solidFill>
                <a:latin typeface="DejaVu Sans"/>
                <a:ea typeface="DejaVu Sans"/>
                <a:cs typeface="DejaVu Sans"/>
              </a:defRPr>
            </a:lvl2pPr>
            <a:lvl3pPr>
              <a:defRPr sz="1650" b="0">
                <a:solidFill>
                  <a:srgbClr val="243C4C"/>
                </a:solidFill>
                <a:latin typeface="DejaVu Sans"/>
                <a:ea typeface="DejaVu Sans"/>
                <a:cs typeface="DejaVu Sans"/>
              </a:defRPr>
            </a:lvl3pPr>
            <a:lvl4pPr>
              <a:defRPr sz="1650" b="0">
                <a:solidFill>
                  <a:srgbClr val="243C4C"/>
                </a:solidFill>
                <a:latin typeface="DejaVu Sans"/>
                <a:ea typeface="DejaVu Sans"/>
                <a:cs typeface="DejaVu Sans"/>
              </a:defRPr>
            </a:lvl4pPr>
            <a:lvl5pPr>
              <a:defRPr sz="1650" b="0">
                <a:solidFill>
                  <a:srgbClr val="243C4C"/>
                </a:solidFill>
                <a:latin typeface="DejaVu Sans"/>
                <a:ea typeface="DejaVu Sans"/>
                <a:cs typeface="DejaVu Sans"/>
              </a:defRPr>
            </a:lvl5pPr>
            <a:lvl6pPr>
              <a:defRPr sz="1650" b="0">
                <a:solidFill>
                  <a:srgbClr val="243C4C"/>
                </a:solidFill>
                <a:latin typeface="DejaVu Sans"/>
                <a:ea typeface="DejaVu Sans"/>
                <a:cs typeface="DejaVu Sans"/>
              </a:defRPr>
            </a:lvl6pPr>
            <a:lvl7pPr>
              <a:defRPr sz="1650" b="0">
                <a:solidFill>
                  <a:srgbClr val="243C4C"/>
                </a:solidFill>
                <a:latin typeface="DejaVu Sans"/>
                <a:ea typeface="DejaVu Sans"/>
                <a:cs typeface="DejaVu Sans"/>
              </a:defRPr>
            </a:lvl7pPr>
            <a:lvl8pPr>
              <a:defRPr sz="1650" b="0">
                <a:solidFill>
                  <a:srgbClr val="243C4C"/>
                </a:solidFill>
                <a:latin typeface="DejaVu Sans"/>
                <a:ea typeface="DejaVu Sans"/>
                <a:cs typeface="DejaVu Sans"/>
              </a:defRPr>
            </a:lvl8pPr>
            <a:lvl9pPr>
              <a:defRPr sz="1650" b="0">
                <a:solidFill>
                  <a:srgbClr val="243C4C"/>
                </a:solidFill>
                <a:latin typeface="DejaVu Sans"/>
                <a:ea typeface="DejaVu Sans"/>
                <a:cs typeface="DejaVu Sans"/>
              </a:defRPr>
            </a:lvl9pPr>
          </a:lstStyle>
          <a:p>
            <a:pPr>
              <a:defRPr sz="1650" b="0">
                <a:solidFill>
                  <a:srgbClr val="243C4C"/>
                </a:solidFill>
                <a:latin typeface="DejaVu Sans"/>
                <a:ea typeface="DejaVu Sans"/>
                <a:cs typeface="DejaVu Sans"/>
              </a:defRPr>
            </a:pPr>
            <a:r>
              <a:rPr sz="1650" b="0">
                <a:solidFill>
                  <a:srgbClr val="243C4C"/>
                </a:solidFill>
                <a:latin typeface="DejaVu Sans"/>
                <a:ea typeface="DejaVu Sans"/>
                <a:cs typeface="DejaVu Sans"/>
                <a:hlinkClick r:id="rId9"/>
              </a:rPr>
              <a:t>Tallinna linnaaianduse toetused 2025</a:t>
            </a:r>
          </a:p>
        </p:txBody>
      </p:sp>
      <p:sp>
        <p:nvSpPr>
          <p:cNvPr id="11" name="ref-ctc">
            <a:extLst>
              <a:ext uri="{FF2B5EF4-FFF2-40B4-BE49-F238E27FC236}">
                <a16:creationId xmlns:a16="http://schemas.microsoft.com/office/drawing/2014/main" id="{994F898D-1B43-45CD-80C3-90BA1E0BBA22}"/>
              </a:ext>
            </a:extLst>
          </p:cNvPr>
          <p:cNvSpPr>
            <a:spLocks noGrp="1"/>
          </p:cNvSpPr>
          <p:nvPr/>
        </p:nvSpPr>
        <p:spPr>
          <a:xfrm>
            <a:off x="6191250" y="2200275"/>
            <a:ext cx="5191125" cy="619125"/>
          </a:xfrm>
          <a:prstGeom prst="rect">
            <a:avLst/>
          </a:prstGeom>
          <a:noFill/>
          <a:ln w="0">
            <a:noFill/>
            <a:prstDash val="solid"/>
          </a:ln>
        </p:spPr>
        <p:txBody>
          <a:bodyPr wrap="square" lIns="0" tIns="0" rIns="0" bIns="0" anchor="t">
            <a:noAutofit/>
          </a:bodyPr>
          <a:lstStyle>
            <a:defPPr>
              <a:defRPr sz="1650" b="0">
                <a:solidFill>
                  <a:srgbClr val="243C4C"/>
                </a:solidFill>
                <a:latin typeface="DejaVu Sans"/>
                <a:ea typeface="DejaVu Sans"/>
                <a:cs typeface="DejaVu Sans"/>
              </a:defRPr>
            </a:defPPr>
            <a:lvl1pPr>
              <a:defRPr sz="1650" b="0">
                <a:solidFill>
                  <a:srgbClr val="243C4C"/>
                </a:solidFill>
                <a:latin typeface="DejaVu Sans"/>
                <a:ea typeface="DejaVu Sans"/>
                <a:cs typeface="DejaVu Sans"/>
              </a:defRPr>
            </a:lvl1pPr>
            <a:lvl2pPr>
              <a:defRPr sz="1650" b="0">
                <a:solidFill>
                  <a:srgbClr val="243C4C"/>
                </a:solidFill>
                <a:latin typeface="DejaVu Sans"/>
                <a:ea typeface="DejaVu Sans"/>
                <a:cs typeface="DejaVu Sans"/>
              </a:defRPr>
            </a:lvl2pPr>
            <a:lvl3pPr>
              <a:defRPr sz="1650" b="0">
                <a:solidFill>
                  <a:srgbClr val="243C4C"/>
                </a:solidFill>
                <a:latin typeface="DejaVu Sans"/>
                <a:ea typeface="DejaVu Sans"/>
                <a:cs typeface="DejaVu Sans"/>
              </a:defRPr>
            </a:lvl3pPr>
            <a:lvl4pPr>
              <a:defRPr sz="1650" b="0">
                <a:solidFill>
                  <a:srgbClr val="243C4C"/>
                </a:solidFill>
                <a:latin typeface="DejaVu Sans"/>
                <a:ea typeface="DejaVu Sans"/>
                <a:cs typeface="DejaVu Sans"/>
              </a:defRPr>
            </a:lvl4pPr>
            <a:lvl5pPr>
              <a:defRPr sz="1650" b="0">
                <a:solidFill>
                  <a:srgbClr val="243C4C"/>
                </a:solidFill>
                <a:latin typeface="DejaVu Sans"/>
                <a:ea typeface="DejaVu Sans"/>
                <a:cs typeface="DejaVu Sans"/>
              </a:defRPr>
            </a:lvl5pPr>
            <a:lvl6pPr>
              <a:defRPr sz="1650" b="0">
                <a:solidFill>
                  <a:srgbClr val="243C4C"/>
                </a:solidFill>
                <a:latin typeface="DejaVu Sans"/>
                <a:ea typeface="DejaVu Sans"/>
                <a:cs typeface="DejaVu Sans"/>
              </a:defRPr>
            </a:lvl6pPr>
            <a:lvl7pPr>
              <a:defRPr sz="1650" b="0">
                <a:solidFill>
                  <a:srgbClr val="243C4C"/>
                </a:solidFill>
                <a:latin typeface="DejaVu Sans"/>
                <a:ea typeface="DejaVu Sans"/>
                <a:cs typeface="DejaVu Sans"/>
              </a:defRPr>
            </a:lvl7pPr>
            <a:lvl8pPr>
              <a:defRPr sz="1650" b="0">
                <a:solidFill>
                  <a:srgbClr val="243C4C"/>
                </a:solidFill>
                <a:latin typeface="DejaVu Sans"/>
                <a:ea typeface="DejaVu Sans"/>
                <a:cs typeface="DejaVu Sans"/>
              </a:defRPr>
            </a:lvl8pPr>
            <a:lvl9pPr>
              <a:defRPr sz="1650" b="0">
                <a:solidFill>
                  <a:srgbClr val="243C4C"/>
                </a:solidFill>
                <a:latin typeface="DejaVu Sans"/>
                <a:ea typeface="DejaVu Sans"/>
                <a:cs typeface="DejaVu Sans"/>
              </a:defRPr>
            </a:lvl9pPr>
          </a:lstStyle>
          <a:p>
            <a:pPr>
              <a:defRPr sz="1650" b="0">
                <a:solidFill>
                  <a:srgbClr val="243C4C"/>
                </a:solidFill>
                <a:latin typeface="DejaVu Sans"/>
                <a:ea typeface="DejaVu Sans"/>
                <a:cs typeface="DejaVu Sans"/>
              </a:defRPr>
            </a:pPr>
            <a:r>
              <a:rPr sz="1650" b="0">
                <a:solidFill>
                  <a:srgbClr val="243C4C"/>
                </a:solidFill>
                <a:latin typeface="DejaVu Sans"/>
                <a:ea typeface="DejaVu Sans"/>
                <a:cs typeface="DejaVu Sans"/>
                <a:hlinkClick r:id="rId10"/>
              </a:rPr>
              <a:t>TAI: Communities That Care</a:t>
            </a:r>
          </a:p>
        </p:txBody>
      </p:sp>
      <p:sp>
        <p:nvSpPr>
          <p:cNvPr id="12" name="ref-older">
            <a:extLst>
              <a:ext uri="{FF2B5EF4-FFF2-40B4-BE49-F238E27FC236}">
                <a16:creationId xmlns:a16="http://schemas.microsoft.com/office/drawing/2014/main" id="{B6614384-0353-41EF-9F3D-C5BDE1A18435}"/>
              </a:ext>
            </a:extLst>
          </p:cNvPr>
          <p:cNvSpPr>
            <a:spLocks noGrp="1"/>
          </p:cNvSpPr>
          <p:nvPr/>
        </p:nvSpPr>
        <p:spPr>
          <a:xfrm>
            <a:off x="6191250" y="2962275"/>
            <a:ext cx="5191125" cy="619125"/>
          </a:xfrm>
          <a:prstGeom prst="rect">
            <a:avLst/>
          </a:prstGeom>
          <a:noFill/>
          <a:ln w="0">
            <a:noFill/>
            <a:prstDash val="solid"/>
          </a:ln>
        </p:spPr>
        <p:txBody>
          <a:bodyPr wrap="square" lIns="0" tIns="0" rIns="0" bIns="0" anchor="t">
            <a:noAutofit/>
          </a:bodyPr>
          <a:lstStyle>
            <a:defPPr>
              <a:defRPr sz="1650" b="0">
                <a:solidFill>
                  <a:srgbClr val="243C4C"/>
                </a:solidFill>
                <a:latin typeface="DejaVu Sans"/>
                <a:ea typeface="DejaVu Sans"/>
                <a:cs typeface="DejaVu Sans"/>
              </a:defRPr>
            </a:defPPr>
            <a:lvl1pPr>
              <a:defRPr sz="1650" b="0">
                <a:solidFill>
                  <a:srgbClr val="243C4C"/>
                </a:solidFill>
                <a:latin typeface="DejaVu Sans"/>
                <a:ea typeface="DejaVu Sans"/>
                <a:cs typeface="DejaVu Sans"/>
              </a:defRPr>
            </a:lvl1pPr>
            <a:lvl2pPr>
              <a:defRPr sz="1650" b="0">
                <a:solidFill>
                  <a:srgbClr val="243C4C"/>
                </a:solidFill>
                <a:latin typeface="DejaVu Sans"/>
                <a:ea typeface="DejaVu Sans"/>
                <a:cs typeface="DejaVu Sans"/>
              </a:defRPr>
            </a:lvl2pPr>
            <a:lvl3pPr>
              <a:defRPr sz="1650" b="0">
                <a:solidFill>
                  <a:srgbClr val="243C4C"/>
                </a:solidFill>
                <a:latin typeface="DejaVu Sans"/>
                <a:ea typeface="DejaVu Sans"/>
                <a:cs typeface="DejaVu Sans"/>
              </a:defRPr>
            </a:lvl3pPr>
            <a:lvl4pPr>
              <a:defRPr sz="1650" b="0">
                <a:solidFill>
                  <a:srgbClr val="243C4C"/>
                </a:solidFill>
                <a:latin typeface="DejaVu Sans"/>
                <a:ea typeface="DejaVu Sans"/>
                <a:cs typeface="DejaVu Sans"/>
              </a:defRPr>
            </a:lvl4pPr>
            <a:lvl5pPr>
              <a:defRPr sz="1650" b="0">
                <a:solidFill>
                  <a:srgbClr val="243C4C"/>
                </a:solidFill>
                <a:latin typeface="DejaVu Sans"/>
                <a:ea typeface="DejaVu Sans"/>
                <a:cs typeface="DejaVu Sans"/>
              </a:defRPr>
            </a:lvl5pPr>
            <a:lvl6pPr>
              <a:defRPr sz="1650" b="0">
                <a:solidFill>
                  <a:srgbClr val="243C4C"/>
                </a:solidFill>
                <a:latin typeface="DejaVu Sans"/>
                <a:ea typeface="DejaVu Sans"/>
                <a:cs typeface="DejaVu Sans"/>
              </a:defRPr>
            </a:lvl6pPr>
            <a:lvl7pPr>
              <a:defRPr sz="1650" b="0">
                <a:solidFill>
                  <a:srgbClr val="243C4C"/>
                </a:solidFill>
                <a:latin typeface="DejaVu Sans"/>
                <a:ea typeface="DejaVu Sans"/>
                <a:cs typeface="DejaVu Sans"/>
              </a:defRPr>
            </a:lvl7pPr>
            <a:lvl8pPr>
              <a:defRPr sz="1650" b="0">
                <a:solidFill>
                  <a:srgbClr val="243C4C"/>
                </a:solidFill>
                <a:latin typeface="DejaVu Sans"/>
                <a:ea typeface="DejaVu Sans"/>
                <a:cs typeface="DejaVu Sans"/>
              </a:defRPr>
            </a:lvl8pPr>
            <a:lvl9pPr>
              <a:defRPr sz="1650" b="0">
                <a:solidFill>
                  <a:srgbClr val="243C4C"/>
                </a:solidFill>
                <a:latin typeface="DejaVu Sans"/>
                <a:ea typeface="DejaVu Sans"/>
                <a:cs typeface="DejaVu Sans"/>
              </a:defRPr>
            </a:lvl9pPr>
          </a:lstStyle>
          <a:p>
            <a:pPr>
              <a:defRPr sz="1650" b="0">
                <a:solidFill>
                  <a:srgbClr val="243C4C"/>
                </a:solidFill>
                <a:latin typeface="DejaVu Sans"/>
                <a:ea typeface="DejaVu Sans"/>
                <a:cs typeface="DejaVu Sans"/>
              </a:defRPr>
            </a:pPr>
            <a:r>
              <a:rPr sz="1650" b="0">
                <a:solidFill>
                  <a:srgbClr val="243C4C"/>
                </a:solidFill>
                <a:latin typeface="DejaVu Sans"/>
                <a:ea typeface="DejaVu Sans"/>
                <a:cs typeface="DejaVu Sans"/>
                <a:hlinkClick r:id="rId11"/>
              </a:rPr>
              <a:t>Tallinna eakate päevakeskused</a:t>
            </a:r>
          </a:p>
        </p:txBody>
      </p:sp>
      <p:sp>
        <p:nvSpPr>
          <p:cNvPr id="13" name="ref-home">
            <a:extLst>
              <a:ext uri="{FF2B5EF4-FFF2-40B4-BE49-F238E27FC236}">
                <a16:creationId xmlns:a16="http://schemas.microsoft.com/office/drawing/2014/main" id="{F744340B-CDCE-4667-8901-98ADFBF80A49}"/>
              </a:ext>
            </a:extLst>
          </p:cNvPr>
          <p:cNvSpPr>
            <a:spLocks noGrp="1"/>
          </p:cNvSpPr>
          <p:nvPr/>
        </p:nvSpPr>
        <p:spPr>
          <a:xfrm>
            <a:off x="6191250" y="3724275"/>
            <a:ext cx="5191125" cy="619125"/>
          </a:xfrm>
          <a:prstGeom prst="rect">
            <a:avLst/>
          </a:prstGeom>
          <a:noFill/>
          <a:ln w="0">
            <a:noFill/>
            <a:prstDash val="solid"/>
          </a:ln>
        </p:spPr>
        <p:txBody>
          <a:bodyPr wrap="square" lIns="0" tIns="0" rIns="0" bIns="0" anchor="t">
            <a:noAutofit/>
          </a:bodyPr>
          <a:lstStyle>
            <a:defPPr>
              <a:defRPr sz="1650" b="0">
                <a:solidFill>
                  <a:srgbClr val="243C4C"/>
                </a:solidFill>
                <a:latin typeface="DejaVu Sans"/>
                <a:ea typeface="DejaVu Sans"/>
                <a:cs typeface="DejaVu Sans"/>
              </a:defRPr>
            </a:defPPr>
            <a:lvl1pPr>
              <a:defRPr sz="1650" b="0">
                <a:solidFill>
                  <a:srgbClr val="243C4C"/>
                </a:solidFill>
                <a:latin typeface="DejaVu Sans"/>
                <a:ea typeface="DejaVu Sans"/>
                <a:cs typeface="DejaVu Sans"/>
              </a:defRPr>
            </a:lvl1pPr>
            <a:lvl2pPr>
              <a:defRPr sz="1650" b="0">
                <a:solidFill>
                  <a:srgbClr val="243C4C"/>
                </a:solidFill>
                <a:latin typeface="DejaVu Sans"/>
                <a:ea typeface="DejaVu Sans"/>
                <a:cs typeface="DejaVu Sans"/>
              </a:defRPr>
            </a:lvl2pPr>
            <a:lvl3pPr>
              <a:defRPr sz="1650" b="0">
                <a:solidFill>
                  <a:srgbClr val="243C4C"/>
                </a:solidFill>
                <a:latin typeface="DejaVu Sans"/>
                <a:ea typeface="DejaVu Sans"/>
                <a:cs typeface="DejaVu Sans"/>
              </a:defRPr>
            </a:lvl3pPr>
            <a:lvl4pPr>
              <a:defRPr sz="1650" b="0">
                <a:solidFill>
                  <a:srgbClr val="243C4C"/>
                </a:solidFill>
                <a:latin typeface="DejaVu Sans"/>
                <a:ea typeface="DejaVu Sans"/>
                <a:cs typeface="DejaVu Sans"/>
              </a:defRPr>
            </a:lvl4pPr>
            <a:lvl5pPr>
              <a:defRPr sz="1650" b="0">
                <a:solidFill>
                  <a:srgbClr val="243C4C"/>
                </a:solidFill>
                <a:latin typeface="DejaVu Sans"/>
                <a:ea typeface="DejaVu Sans"/>
                <a:cs typeface="DejaVu Sans"/>
              </a:defRPr>
            </a:lvl5pPr>
            <a:lvl6pPr>
              <a:defRPr sz="1650" b="0">
                <a:solidFill>
                  <a:srgbClr val="243C4C"/>
                </a:solidFill>
                <a:latin typeface="DejaVu Sans"/>
                <a:ea typeface="DejaVu Sans"/>
                <a:cs typeface="DejaVu Sans"/>
              </a:defRPr>
            </a:lvl6pPr>
            <a:lvl7pPr>
              <a:defRPr sz="1650" b="0">
                <a:solidFill>
                  <a:srgbClr val="243C4C"/>
                </a:solidFill>
                <a:latin typeface="DejaVu Sans"/>
                <a:ea typeface="DejaVu Sans"/>
                <a:cs typeface="DejaVu Sans"/>
              </a:defRPr>
            </a:lvl7pPr>
            <a:lvl8pPr>
              <a:defRPr sz="1650" b="0">
                <a:solidFill>
                  <a:srgbClr val="243C4C"/>
                </a:solidFill>
                <a:latin typeface="DejaVu Sans"/>
                <a:ea typeface="DejaVu Sans"/>
                <a:cs typeface="DejaVu Sans"/>
              </a:defRPr>
            </a:lvl8pPr>
            <a:lvl9pPr>
              <a:defRPr sz="1650" b="0">
                <a:solidFill>
                  <a:srgbClr val="243C4C"/>
                </a:solidFill>
                <a:latin typeface="DejaVu Sans"/>
                <a:ea typeface="DejaVu Sans"/>
                <a:cs typeface="DejaVu Sans"/>
              </a:defRPr>
            </a:lvl9pPr>
          </a:lstStyle>
          <a:p>
            <a:pPr>
              <a:defRPr sz="1650" b="0">
                <a:solidFill>
                  <a:srgbClr val="243C4C"/>
                </a:solidFill>
                <a:latin typeface="DejaVu Sans"/>
                <a:ea typeface="DejaVu Sans"/>
                <a:cs typeface="DejaVu Sans"/>
              </a:defRPr>
            </a:pPr>
            <a:r>
              <a:rPr sz="1650" b="0">
                <a:solidFill>
                  <a:srgbClr val="243C4C"/>
                </a:solidFill>
                <a:latin typeface="DejaVu Sans"/>
                <a:ea typeface="DejaVu Sans"/>
                <a:cs typeface="DejaVu Sans"/>
                <a:hlinkClick r:id="rId12"/>
              </a:rPr>
              <a:t>Tallinna koduteenus</a:t>
            </a:r>
          </a:p>
        </p:txBody>
      </p:sp>
      <p:sp>
        <p:nvSpPr>
          <p:cNvPr id="14" name="ref-uninsured">
            <a:extLst>
              <a:ext uri="{FF2B5EF4-FFF2-40B4-BE49-F238E27FC236}">
                <a16:creationId xmlns:a16="http://schemas.microsoft.com/office/drawing/2014/main" id="{BD18898F-DA1E-4510-AAE2-E35B1A3E3CA8}"/>
              </a:ext>
            </a:extLst>
          </p:cNvPr>
          <p:cNvSpPr>
            <a:spLocks noGrp="1"/>
          </p:cNvSpPr>
          <p:nvPr/>
        </p:nvSpPr>
        <p:spPr>
          <a:xfrm>
            <a:off x="6191250" y="4486275"/>
            <a:ext cx="5191125" cy="619125"/>
          </a:xfrm>
          <a:prstGeom prst="rect">
            <a:avLst/>
          </a:prstGeom>
          <a:noFill/>
          <a:ln w="0">
            <a:noFill/>
            <a:prstDash val="solid"/>
          </a:ln>
        </p:spPr>
        <p:txBody>
          <a:bodyPr wrap="square" lIns="0" tIns="0" rIns="0" bIns="0" anchor="t">
            <a:noAutofit/>
          </a:bodyPr>
          <a:lstStyle>
            <a:defPPr>
              <a:defRPr sz="1650" b="0">
                <a:solidFill>
                  <a:srgbClr val="243C4C"/>
                </a:solidFill>
                <a:latin typeface="DejaVu Sans"/>
                <a:ea typeface="DejaVu Sans"/>
                <a:cs typeface="DejaVu Sans"/>
              </a:defRPr>
            </a:defPPr>
            <a:lvl1pPr>
              <a:defRPr sz="1650" b="0">
                <a:solidFill>
                  <a:srgbClr val="243C4C"/>
                </a:solidFill>
                <a:latin typeface="DejaVu Sans"/>
                <a:ea typeface="DejaVu Sans"/>
                <a:cs typeface="DejaVu Sans"/>
              </a:defRPr>
            </a:lvl1pPr>
            <a:lvl2pPr>
              <a:defRPr sz="1650" b="0">
                <a:solidFill>
                  <a:srgbClr val="243C4C"/>
                </a:solidFill>
                <a:latin typeface="DejaVu Sans"/>
                <a:ea typeface="DejaVu Sans"/>
                <a:cs typeface="DejaVu Sans"/>
              </a:defRPr>
            </a:lvl2pPr>
            <a:lvl3pPr>
              <a:defRPr sz="1650" b="0">
                <a:solidFill>
                  <a:srgbClr val="243C4C"/>
                </a:solidFill>
                <a:latin typeface="DejaVu Sans"/>
                <a:ea typeface="DejaVu Sans"/>
                <a:cs typeface="DejaVu Sans"/>
              </a:defRPr>
            </a:lvl3pPr>
            <a:lvl4pPr>
              <a:defRPr sz="1650" b="0">
                <a:solidFill>
                  <a:srgbClr val="243C4C"/>
                </a:solidFill>
                <a:latin typeface="DejaVu Sans"/>
                <a:ea typeface="DejaVu Sans"/>
                <a:cs typeface="DejaVu Sans"/>
              </a:defRPr>
            </a:lvl4pPr>
            <a:lvl5pPr>
              <a:defRPr sz="1650" b="0">
                <a:solidFill>
                  <a:srgbClr val="243C4C"/>
                </a:solidFill>
                <a:latin typeface="DejaVu Sans"/>
                <a:ea typeface="DejaVu Sans"/>
                <a:cs typeface="DejaVu Sans"/>
              </a:defRPr>
            </a:lvl5pPr>
            <a:lvl6pPr>
              <a:defRPr sz="1650" b="0">
                <a:solidFill>
                  <a:srgbClr val="243C4C"/>
                </a:solidFill>
                <a:latin typeface="DejaVu Sans"/>
                <a:ea typeface="DejaVu Sans"/>
                <a:cs typeface="DejaVu Sans"/>
              </a:defRPr>
            </a:lvl6pPr>
            <a:lvl7pPr>
              <a:defRPr sz="1650" b="0">
                <a:solidFill>
                  <a:srgbClr val="243C4C"/>
                </a:solidFill>
                <a:latin typeface="DejaVu Sans"/>
                <a:ea typeface="DejaVu Sans"/>
                <a:cs typeface="DejaVu Sans"/>
              </a:defRPr>
            </a:lvl7pPr>
            <a:lvl8pPr>
              <a:defRPr sz="1650" b="0">
                <a:solidFill>
                  <a:srgbClr val="243C4C"/>
                </a:solidFill>
                <a:latin typeface="DejaVu Sans"/>
                <a:ea typeface="DejaVu Sans"/>
                <a:cs typeface="DejaVu Sans"/>
              </a:defRPr>
            </a:lvl8pPr>
            <a:lvl9pPr>
              <a:defRPr sz="1650" b="0">
                <a:solidFill>
                  <a:srgbClr val="243C4C"/>
                </a:solidFill>
                <a:latin typeface="DejaVu Sans"/>
                <a:ea typeface="DejaVu Sans"/>
                <a:cs typeface="DejaVu Sans"/>
              </a:defRPr>
            </a:lvl9pPr>
          </a:lstStyle>
          <a:p>
            <a:pPr>
              <a:defRPr sz="1650" b="0">
                <a:solidFill>
                  <a:srgbClr val="243C4C"/>
                </a:solidFill>
                <a:latin typeface="DejaVu Sans"/>
                <a:ea typeface="DejaVu Sans"/>
                <a:cs typeface="DejaVu Sans"/>
              </a:defRPr>
            </a:pPr>
            <a:r>
              <a:rPr sz="1650" b="0">
                <a:solidFill>
                  <a:srgbClr val="243C4C"/>
                </a:solidFill>
                <a:latin typeface="DejaVu Sans"/>
                <a:ea typeface="DejaVu Sans"/>
                <a:cs typeface="DejaVu Sans"/>
                <a:hlinkClick r:id="rId13"/>
              </a:rPr>
              <a:t>LTKH ravikindlustamata patsientide vastuvõtt</a:t>
            </a:r>
          </a:p>
        </p:txBody>
      </p:sp>
      <p:sp>
        <p:nvSpPr>
          <p:cNvPr id="15" name="ref-monitoring">
            <a:extLst>
              <a:ext uri="{FF2B5EF4-FFF2-40B4-BE49-F238E27FC236}">
                <a16:creationId xmlns:a16="http://schemas.microsoft.com/office/drawing/2014/main" id="{43522485-8CAA-495A-9634-A290DE695401}"/>
              </a:ext>
            </a:extLst>
          </p:cNvPr>
          <p:cNvSpPr>
            <a:spLocks noGrp="1"/>
          </p:cNvSpPr>
          <p:nvPr/>
        </p:nvSpPr>
        <p:spPr>
          <a:xfrm>
            <a:off x="6191250" y="5248275"/>
            <a:ext cx="5191125" cy="619125"/>
          </a:xfrm>
          <a:prstGeom prst="rect">
            <a:avLst/>
          </a:prstGeom>
          <a:noFill/>
          <a:ln w="0">
            <a:noFill/>
            <a:prstDash val="solid"/>
          </a:ln>
        </p:spPr>
        <p:txBody>
          <a:bodyPr wrap="square" lIns="0" tIns="0" rIns="0" bIns="0" anchor="t">
            <a:noAutofit/>
          </a:bodyPr>
          <a:lstStyle>
            <a:defPPr>
              <a:defRPr sz="1650" b="0">
                <a:solidFill>
                  <a:srgbClr val="243C4C"/>
                </a:solidFill>
                <a:latin typeface="DejaVu Sans"/>
                <a:ea typeface="DejaVu Sans"/>
                <a:cs typeface="DejaVu Sans"/>
              </a:defRPr>
            </a:defPPr>
            <a:lvl1pPr>
              <a:defRPr sz="1650" b="0">
                <a:solidFill>
                  <a:srgbClr val="243C4C"/>
                </a:solidFill>
                <a:latin typeface="DejaVu Sans"/>
                <a:ea typeface="DejaVu Sans"/>
                <a:cs typeface="DejaVu Sans"/>
              </a:defRPr>
            </a:lvl1pPr>
            <a:lvl2pPr>
              <a:defRPr sz="1650" b="0">
                <a:solidFill>
                  <a:srgbClr val="243C4C"/>
                </a:solidFill>
                <a:latin typeface="DejaVu Sans"/>
                <a:ea typeface="DejaVu Sans"/>
                <a:cs typeface="DejaVu Sans"/>
              </a:defRPr>
            </a:lvl2pPr>
            <a:lvl3pPr>
              <a:defRPr sz="1650" b="0">
                <a:solidFill>
                  <a:srgbClr val="243C4C"/>
                </a:solidFill>
                <a:latin typeface="DejaVu Sans"/>
                <a:ea typeface="DejaVu Sans"/>
                <a:cs typeface="DejaVu Sans"/>
              </a:defRPr>
            </a:lvl3pPr>
            <a:lvl4pPr>
              <a:defRPr sz="1650" b="0">
                <a:solidFill>
                  <a:srgbClr val="243C4C"/>
                </a:solidFill>
                <a:latin typeface="DejaVu Sans"/>
                <a:ea typeface="DejaVu Sans"/>
                <a:cs typeface="DejaVu Sans"/>
              </a:defRPr>
            </a:lvl4pPr>
            <a:lvl5pPr>
              <a:defRPr sz="1650" b="0">
                <a:solidFill>
                  <a:srgbClr val="243C4C"/>
                </a:solidFill>
                <a:latin typeface="DejaVu Sans"/>
                <a:ea typeface="DejaVu Sans"/>
                <a:cs typeface="DejaVu Sans"/>
              </a:defRPr>
            </a:lvl5pPr>
            <a:lvl6pPr>
              <a:defRPr sz="1650" b="0">
                <a:solidFill>
                  <a:srgbClr val="243C4C"/>
                </a:solidFill>
                <a:latin typeface="DejaVu Sans"/>
                <a:ea typeface="DejaVu Sans"/>
                <a:cs typeface="DejaVu Sans"/>
              </a:defRPr>
            </a:lvl6pPr>
            <a:lvl7pPr>
              <a:defRPr sz="1650" b="0">
                <a:solidFill>
                  <a:srgbClr val="243C4C"/>
                </a:solidFill>
                <a:latin typeface="DejaVu Sans"/>
                <a:ea typeface="DejaVu Sans"/>
                <a:cs typeface="DejaVu Sans"/>
              </a:defRPr>
            </a:lvl7pPr>
            <a:lvl8pPr>
              <a:defRPr sz="1650" b="0">
                <a:solidFill>
                  <a:srgbClr val="243C4C"/>
                </a:solidFill>
                <a:latin typeface="DejaVu Sans"/>
                <a:ea typeface="DejaVu Sans"/>
                <a:cs typeface="DejaVu Sans"/>
              </a:defRPr>
            </a:lvl8pPr>
            <a:lvl9pPr>
              <a:defRPr sz="1650" b="0">
                <a:solidFill>
                  <a:srgbClr val="243C4C"/>
                </a:solidFill>
                <a:latin typeface="DejaVu Sans"/>
                <a:ea typeface="DejaVu Sans"/>
                <a:cs typeface="DejaVu Sans"/>
              </a:defRPr>
            </a:lvl9pPr>
          </a:lstStyle>
          <a:p>
            <a:pPr>
              <a:defRPr sz="1650" b="0">
                <a:solidFill>
                  <a:srgbClr val="243C4C"/>
                </a:solidFill>
                <a:latin typeface="DejaVu Sans"/>
                <a:ea typeface="DejaVu Sans"/>
                <a:cs typeface="DejaVu Sans"/>
              </a:defRPr>
            </a:pPr>
            <a:r>
              <a:rPr sz="1650" b="0">
                <a:solidFill>
                  <a:srgbClr val="243C4C"/>
                </a:solidFill>
                <a:latin typeface="DejaVu Sans"/>
                <a:ea typeface="DejaVu Sans"/>
                <a:cs typeface="DejaVu Sans"/>
                <a:hlinkClick r:id="rId14"/>
              </a:rPr>
              <a:t>Tallinn 2035 elluviimine ja seire</a:t>
            </a:r>
          </a:p>
        </p:txBody>
      </p:sp>
    </p:spTree>
    <p:extLst>
      <p:ext uri="{BB962C8B-B14F-4D97-AF65-F5344CB8AC3E}">
        <p14:creationId xmlns:p14="http://schemas.microsoft.com/office/powerpoint/2010/main" val="2130848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4C387B76-D0FC-4838-AE8D-6C59D3F6DC58}"/>
              </a:ext>
            </a:extLst>
          </p:cNvPr>
          <p:cNvSpPr>
            <a:spLocks noGrp="1"/>
          </p:cNvSpPr>
          <p:nvPr/>
        </p:nvSpPr>
        <p:spPr>
          <a:xfrm>
            <a:off x="590550" y="428625"/>
            <a:ext cx="11010900" cy="942975"/>
          </a:xfrm>
          <a:prstGeom prst="rect">
            <a:avLst/>
          </a:prstGeom>
          <a:noFill/>
          <a:ln w="0">
            <a:noFill/>
            <a:prstDash val="solid"/>
          </a:ln>
        </p:spPr>
        <p:txBody>
          <a:bodyPr wrap="square" lIns="0" tIns="0" rIns="0" bIns="0" anchor="t">
            <a:noAutofit/>
          </a:bodyPr>
          <a:lstStyle>
            <a:defPPr>
              <a:defRPr sz="3225" b="1">
                <a:solidFill>
                  <a:srgbClr val="123047"/>
                </a:solidFill>
                <a:latin typeface="DejaVu Sans"/>
                <a:ea typeface="DejaVu Sans"/>
                <a:cs typeface="DejaVu Sans"/>
              </a:defRPr>
            </a:defPPr>
            <a:lvl1pPr>
              <a:defRPr sz="3225" b="1">
                <a:solidFill>
                  <a:srgbClr val="123047"/>
                </a:solidFill>
                <a:latin typeface="DejaVu Sans"/>
                <a:ea typeface="DejaVu Sans"/>
                <a:cs typeface="DejaVu Sans"/>
              </a:defRPr>
            </a:lvl1pPr>
            <a:lvl2pPr>
              <a:defRPr sz="3225" b="1">
                <a:solidFill>
                  <a:srgbClr val="123047"/>
                </a:solidFill>
                <a:latin typeface="DejaVu Sans"/>
                <a:ea typeface="DejaVu Sans"/>
                <a:cs typeface="DejaVu Sans"/>
              </a:defRPr>
            </a:lvl2pPr>
            <a:lvl3pPr>
              <a:defRPr sz="3225" b="1">
                <a:solidFill>
                  <a:srgbClr val="123047"/>
                </a:solidFill>
                <a:latin typeface="DejaVu Sans"/>
                <a:ea typeface="DejaVu Sans"/>
                <a:cs typeface="DejaVu Sans"/>
              </a:defRPr>
            </a:lvl3pPr>
            <a:lvl4pPr>
              <a:defRPr sz="3225" b="1">
                <a:solidFill>
                  <a:srgbClr val="123047"/>
                </a:solidFill>
                <a:latin typeface="DejaVu Sans"/>
                <a:ea typeface="DejaVu Sans"/>
                <a:cs typeface="DejaVu Sans"/>
              </a:defRPr>
            </a:lvl4pPr>
            <a:lvl5pPr>
              <a:defRPr sz="3225" b="1">
                <a:solidFill>
                  <a:srgbClr val="123047"/>
                </a:solidFill>
                <a:latin typeface="DejaVu Sans"/>
                <a:ea typeface="DejaVu Sans"/>
                <a:cs typeface="DejaVu Sans"/>
              </a:defRPr>
            </a:lvl5pPr>
            <a:lvl6pPr>
              <a:defRPr sz="3225" b="1">
                <a:solidFill>
                  <a:srgbClr val="123047"/>
                </a:solidFill>
                <a:latin typeface="DejaVu Sans"/>
                <a:ea typeface="DejaVu Sans"/>
                <a:cs typeface="DejaVu Sans"/>
              </a:defRPr>
            </a:lvl6pPr>
            <a:lvl7pPr>
              <a:defRPr sz="3225" b="1">
                <a:solidFill>
                  <a:srgbClr val="123047"/>
                </a:solidFill>
                <a:latin typeface="DejaVu Sans"/>
                <a:ea typeface="DejaVu Sans"/>
                <a:cs typeface="DejaVu Sans"/>
              </a:defRPr>
            </a:lvl7pPr>
            <a:lvl8pPr>
              <a:defRPr sz="3225" b="1">
                <a:solidFill>
                  <a:srgbClr val="123047"/>
                </a:solidFill>
                <a:latin typeface="DejaVu Sans"/>
                <a:ea typeface="DejaVu Sans"/>
                <a:cs typeface="DejaVu Sans"/>
              </a:defRPr>
            </a:lvl8pPr>
            <a:lvl9pPr>
              <a:defRPr sz="3225" b="1">
                <a:solidFill>
                  <a:srgbClr val="123047"/>
                </a:solidFill>
                <a:latin typeface="DejaVu Sans"/>
                <a:ea typeface="DejaVu Sans"/>
                <a:cs typeface="DejaVu Sans"/>
              </a:defRPr>
            </a:lvl9pPr>
          </a:lstStyle>
          <a:p>
            <a:pPr>
              <a:defRPr sz="3225" b="1">
                <a:solidFill>
                  <a:srgbClr val="123047"/>
                </a:solidFill>
                <a:latin typeface="DejaVu Sans"/>
                <a:ea typeface="DejaVu Sans"/>
                <a:cs typeface="DejaVu Sans"/>
              </a:defRPr>
            </a:pPr>
            <a:r>
              <a:rPr sz="3225" b="1">
                <a:solidFill>
                  <a:srgbClr val="123047"/>
                </a:solidFill>
                <a:latin typeface="DejaVu Sans"/>
                <a:ea typeface="DejaVu Sans"/>
                <a:cs typeface="DejaVu Sans"/>
              </a:rPr>
              <a:t>Allikad: kokkulepitud plaanid</a:t>
            </a:r>
          </a:p>
        </p:txBody>
      </p:sp>
      <p:sp>
        <p:nvSpPr>
          <p:cNvPr id="2" name="source">
            <a:extLst>
              <a:ext uri="{FF2B5EF4-FFF2-40B4-BE49-F238E27FC236}">
                <a16:creationId xmlns:a16="http://schemas.microsoft.com/office/drawing/2014/main" id="{60B70077-43A2-4BFF-8DAC-3878A056305C}"/>
              </a:ext>
            </a:extLst>
          </p:cNvPr>
          <p:cNvSpPr>
            <a:spLocks noGrp="1"/>
          </p:cNvSpPr>
          <p:nvPr/>
        </p:nvSpPr>
        <p:spPr>
          <a:xfrm>
            <a:off x="590550" y="6419850"/>
            <a:ext cx="10382250" cy="266700"/>
          </a:xfrm>
          <a:prstGeom prst="rect">
            <a:avLst/>
          </a:prstGeom>
          <a:noFill/>
          <a:ln w="0">
            <a:noFill/>
            <a:prstDash val="solid"/>
          </a:ln>
        </p:spPr>
        <p:txBody>
          <a:bodyPr wrap="square" lIns="0" tIns="0" rIns="0" bIns="0" anchor="t">
            <a:noAutofit/>
          </a:bodyPr>
          <a:lstStyle>
            <a:defPPr>
              <a:defRPr sz="1050" b="0">
                <a:solidFill>
                  <a:srgbClr val="60717C"/>
                </a:solidFill>
                <a:latin typeface="DejaVu Sans"/>
                <a:ea typeface="DejaVu Sans"/>
                <a:cs typeface="DejaVu Sans"/>
              </a:defRPr>
            </a:defPPr>
            <a:lvl1pPr>
              <a:defRPr sz="1050" b="0">
                <a:solidFill>
                  <a:srgbClr val="60717C"/>
                </a:solidFill>
                <a:latin typeface="DejaVu Sans"/>
                <a:ea typeface="DejaVu Sans"/>
                <a:cs typeface="DejaVu Sans"/>
              </a:defRPr>
            </a:lvl1pPr>
            <a:lvl2pPr>
              <a:defRPr sz="1050" b="0">
                <a:solidFill>
                  <a:srgbClr val="60717C"/>
                </a:solidFill>
                <a:latin typeface="DejaVu Sans"/>
                <a:ea typeface="DejaVu Sans"/>
                <a:cs typeface="DejaVu Sans"/>
              </a:defRPr>
            </a:lvl2pPr>
            <a:lvl3pPr>
              <a:defRPr sz="1050" b="0">
                <a:solidFill>
                  <a:srgbClr val="60717C"/>
                </a:solidFill>
                <a:latin typeface="DejaVu Sans"/>
                <a:ea typeface="DejaVu Sans"/>
                <a:cs typeface="DejaVu Sans"/>
              </a:defRPr>
            </a:lvl3pPr>
            <a:lvl4pPr>
              <a:defRPr sz="1050" b="0">
                <a:solidFill>
                  <a:srgbClr val="60717C"/>
                </a:solidFill>
                <a:latin typeface="DejaVu Sans"/>
                <a:ea typeface="DejaVu Sans"/>
                <a:cs typeface="DejaVu Sans"/>
              </a:defRPr>
            </a:lvl4pPr>
            <a:lvl5pPr>
              <a:defRPr sz="1050" b="0">
                <a:solidFill>
                  <a:srgbClr val="60717C"/>
                </a:solidFill>
                <a:latin typeface="DejaVu Sans"/>
                <a:ea typeface="DejaVu Sans"/>
                <a:cs typeface="DejaVu Sans"/>
              </a:defRPr>
            </a:lvl5pPr>
            <a:lvl6pPr>
              <a:defRPr sz="1050" b="0">
                <a:solidFill>
                  <a:srgbClr val="60717C"/>
                </a:solidFill>
                <a:latin typeface="DejaVu Sans"/>
                <a:ea typeface="DejaVu Sans"/>
                <a:cs typeface="DejaVu Sans"/>
              </a:defRPr>
            </a:lvl6pPr>
            <a:lvl7pPr>
              <a:defRPr sz="1050" b="0">
                <a:solidFill>
                  <a:srgbClr val="60717C"/>
                </a:solidFill>
                <a:latin typeface="DejaVu Sans"/>
                <a:ea typeface="DejaVu Sans"/>
                <a:cs typeface="DejaVu Sans"/>
              </a:defRPr>
            </a:lvl7pPr>
            <a:lvl8pPr>
              <a:defRPr sz="1050" b="0">
                <a:solidFill>
                  <a:srgbClr val="60717C"/>
                </a:solidFill>
                <a:latin typeface="DejaVu Sans"/>
                <a:ea typeface="DejaVu Sans"/>
                <a:cs typeface="DejaVu Sans"/>
              </a:defRPr>
            </a:lvl8pPr>
            <a:lvl9pPr>
              <a:defRPr sz="1050" b="0">
                <a:solidFill>
                  <a:srgbClr val="60717C"/>
                </a:solidFill>
                <a:latin typeface="DejaVu Sans"/>
                <a:ea typeface="DejaVu Sans"/>
                <a:cs typeface="DejaVu Sans"/>
              </a:defRPr>
            </a:lvl9pPr>
          </a:lstStyle>
          <a:p>
            <a:endParaRPr/>
          </a:p>
        </p:txBody>
      </p:sp>
      <p:sp>
        <p:nvSpPr>
          <p:cNvPr id="3" name="page">
            <a:extLst>
              <a:ext uri="{FF2B5EF4-FFF2-40B4-BE49-F238E27FC236}">
                <a16:creationId xmlns:a16="http://schemas.microsoft.com/office/drawing/2014/main" id="{6A73FE76-9999-4852-AB5B-ECB3F94EE43C}"/>
              </a:ext>
            </a:extLst>
          </p:cNvPr>
          <p:cNvSpPr>
            <a:spLocks noGrp="1"/>
          </p:cNvSpPr>
          <p:nvPr/>
        </p:nvSpPr>
        <p:spPr>
          <a:xfrm>
            <a:off x="11144250" y="6419850"/>
            <a:ext cx="457200" cy="238125"/>
          </a:xfrm>
          <a:prstGeom prst="rect">
            <a:avLst/>
          </a:prstGeom>
          <a:noFill/>
          <a:ln w="0">
            <a:noFill/>
            <a:prstDash val="solid"/>
          </a:ln>
        </p:spPr>
        <p:txBody>
          <a:bodyPr wrap="square" lIns="0" tIns="0" rIns="0" bIns="0" anchor="t">
            <a:noAutofit/>
          </a:bodyPr>
          <a:lstStyle>
            <a:defPPr>
              <a:defRPr sz="1125" b="0">
                <a:solidFill>
                  <a:srgbClr val="60717C"/>
                </a:solidFill>
                <a:latin typeface="DejaVu Sans"/>
                <a:ea typeface="DejaVu Sans"/>
                <a:cs typeface="DejaVu Sans"/>
              </a:defRPr>
            </a:defPPr>
            <a:lvl1pPr>
              <a:defRPr sz="1125" b="0">
                <a:solidFill>
                  <a:srgbClr val="60717C"/>
                </a:solidFill>
                <a:latin typeface="DejaVu Sans"/>
                <a:ea typeface="DejaVu Sans"/>
                <a:cs typeface="DejaVu Sans"/>
              </a:defRPr>
            </a:lvl1pPr>
            <a:lvl2pPr>
              <a:defRPr sz="1125" b="0">
                <a:solidFill>
                  <a:srgbClr val="60717C"/>
                </a:solidFill>
                <a:latin typeface="DejaVu Sans"/>
                <a:ea typeface="DejaVu Sans"/>
                <a:cs typeface="DejaVu Sans"/>
              </a:defRPr>
            </a:lvl2pPr>
            <a:lvl3pPr>
              <a:defRPr sz="1125" b="0">
                <a:solidFill>
                  <a:srgbClr val="60717C"/>
                </a:solidFill>
                <a:latin typeface="DejaVu Sans"/>
                <a:ea typeface="DejaVu Sans"/>
                <a:cs typeface="DejaVu Sans"/>
              </a:defRPr>
            </a:lvl3pPr>
            <a:lvl4pPr>
              <a:defRPr sz="1125" b="0">
                <a:solidFill>
                  <a:srgbClr val="60717C"/>
                </a:solidFill>
                <a:latin typeface="DejaVu Sans"/>
                <a:ea typeface="DejaVu Sans"/>
                <a:cs typeface="DejaVu Sans"/>
              </a:defRPr>
            </a:lvl4pPr>
            <a:lvl5pPr>
              <a:defRPr sz="1125" b="0">
                <a:solidFill>
                  <a:srgbClr val="60717C"/>
                </a:solidFill>
                <a:latin typeface="DejaVu Sans"/>
                <a:ea typeface="DejaVu Sans"/>
                <a:cs typeface="DejaVu Sans"/>
              </a:defRPr>
            </a:lvl5pPr>
            <a:lvl6pPr>
              <a:defRPr sz="1125" b="0">
                <a:solidFill>
                  <a:srgbClr val="60717C"/>
                </a:solidFill>
                <a:latin typeface="DejaVu Sans"/>
                <a:ea typeface="DejaVu Sans"/>
                <a:cs typeface="DejaVu Sans"/>
              </a:defRPr>
            </a:lvl6pPr>
            <a:lvl7pPr>
              <a:defRPr sz="1125" b="0">
                <a:solidFill>
                  <a:srgbClr val="60717C"/>
                </a:solidFill>
                <a:latin typeface="DejaVu Sans"/>
                <a:ea typeface="DejaVu Sans"/>
                <a:cs typeface="DejaVu Sans"/>
              </a:defRPr>
            </a:lvl7pPr>
            <a:lvl8pPr>
              <a:defRPr sz="1125" b="0">
                <a:solidFill>
                  <a:srgbClr val="60717C"/>
                </a:solidFill>
                <a:latin typeface="DejaVu Sans"/>
                <a:ea typeface="DejaVu Sans"/>
                <a:cs typeface="DejaVu Sans"/>
              </a:defRPr>
            </a:lvl8pPr>
            <a:lvl9pPr>
              <a:defRPr sz="1125" b="0">
                <a:solidFill>
                  <a:srgbClr val="60717C"/>
                </a:solidFill>
                <a:latin typeface="DejaVu Sans"/>
                <a:ea typeface="DejaVu Sans"/>
                <a:cs typeface="DejaVu Sans"/>
              </a:defRPr>
            </a:lvl9pPr>
          </a:lstStyle>
          <a:p>
            <a:pPr>
              <a:defRPr sz="1125" b="0">
                <a:solidFill>
                  <a:srgbClr val="60717C"/>
                </a:solidFill>
                <a:latin typeface="DejaVu Sans"/>
                <a:ea typeface="DejaVu Sans"/>
                <a:cs typeface="DejaVu Sans"/>
              </a:defRPr>
            </a:pPr>
            <a:r>
              <a:rPr sz="1125" b="0">
                <a:solidFill>
                  <a:srgbClr val="60717C"/>
                </a:solidFill>
                <a:latin typeface="DejaVu Sans"/>
                <a:ea typeface="DejaVu Sans"/>
                <a:cs typeface="DejaVu Sans"/>
              </a:rPr>
              <a:t>18</a:t>
            </a:r>
          </a:p>
        </p:txBody>
      </p:sp>
      <p:sp>
        <p:nvSpPr>
          <p:cNvPr id="4" name="ref-coalition">
            <a:extLst>
              <a:ext uri="{FF2B5EF4-FFF2-40B4-BE49-F238E27FC236}">
                <a16:creationId xmlns:a16="http://schemas.microsoft.com/office/drawing/2014/main" id="{82868752-7FDA-47A2-A81A-0FF4433DF1FA}"/>
              </a:ext>
            </a:extLst>
          </p:cNvPr>
          <p:cNvSpPr>
            <a:spLocks noGrp="1"/>
          </p:cNvSpPr>
          <p:nvPr/>
        </p:nvSpPr>
        <p:spPr>
          <a:xfrm>
            <a:off x="590550" y="1457325"/>
            <a:ext cx="11010900" cy="561975"/>
          </a:xfrm>
          <a:prstGeom prst="rect">
            <a:avLst/>
          </a:prstGeom>
          <a:noFill/>
          <a:ln w="0">
            <a:noFill/>
            <a:prstDash val="solid"/>
          </a:ln>
        </p:spPr>
        <p:txBody>
          <a:bodyPr wrap="square" lIns="0" tIns="0" rIns="0" bIns="0" anchor="t">
            <a:noAutofit/>
          </a:bodyPr>
          <a:lstStyle>
            <a:defPPr>
              <a:defRPr sz="1875" b="0">
                <a:solidFill>
                  <a:srgbClr val="243C4C"/>
                </a:solidFill>
                <a:latin typeface="DejaVu Sans"/>
                <a:ea typeface="DejaVu Sans"/>
                <a:cs typeface="DejaVu Sans"/>
              </a:defRPr>
            </a:defPPr>
            <a:lvl1pPr>
              <a:defRPr sz="1875" b="0">
                <a:solidFill>
                  <a:srgbClr val="243C4C"/>
                </a:solidFill>
                <a:latin typeface="DejaVu Sans"/>
                <a:ea typeface="DejaVu Sans"/>
                <a:cs typeface="DejaVu Sans"/>
              </a:defRPr>
            </a:lvl1pPr>
            <a:lvl2pPr>
              <a:defRPr sz="1875" b="0">
                <a:solidFill>
                  <a:srgbClr val="243C4C"/>
                </a:solidFill>
                <a:latin typeface="DejaVu Sans"/>
                <a:ea typeface="DejaVu Sans"/>
                <a:cs typeface="DejaVu Sans"/>
              </a:defRPr>
            </a:lvl2pPr>
            <a:lvl3pPr>
              <a:defRPr sz="1875" b="0">
                <a:solidFill>
                  <a:srgbClr val="243C4C"/>
                </a:solidFill>
                <a:latin typeface="DejaVu Sans"/>
                <a:ea typeface="DejaVu Sans"/>
                <a:cs typeface="DejaVu Sans"/>
              </a:defRPr>
            </a:lvl3pPr>
            <a:lvl4pPr>
              <a:defRPr sz="1875" b="0">
                <a:solidFill>
                  <a:srgbClr val="243C4C"/>
                </a:solidFill>
                <a:latin typeface="DejaVu Sans"/>
                <a:ea typeface="DejaVu Sans"/>
                <a:cs typeface="DejaVu Sans"/>
              </a:defRPr>
            </a:lvl4pPr>
            <a:lvl5pPr>
              <a:defRPr sz="1875" b="0">
                <a:solidFill>
                  <a:srgbClr val="243C4C"/>
                </a:solidFill>
                <a:latin typeface="DejaVu Sans"/>
                <a:ea typeface="DejaVu Sans"/>
                <a:cs typeface="DejaVu Sans"/>
              </a:defRPr>
            </a:lvl5pPr>
            <a:lvl6pPr>
              <a:defRPr sz="1875" b="0">
                <a:solidFill>
                  <a:srgbClr val="243C4C"/>
                </a:solidFill>
                <a:latin typeface="DejaVu Sans"/>
                <a:ea typeface="DejaVu Sans"/>
                <a:cs typeface="DejaVu Sans"/>
              </a:defRPr>
            </a:lvl6pPr>
            <a:lvl7pPr>
              <a:defRPr sz="1875" b="0">
                <a:solidFill>
                  <a:srgbClr val="243C4C"/>
                </a:solidFill>
                <a:latin typeface="DejaVu Sans"/>
                <a:ea typeface="DejaVu Sans"/>
                <a:cs typeface="DejaVu Sans"/>
              </a:defRPr>
            </a:lvl7pPr>
            <a:lvl8pPr>
              <a:defRPr sz="1875" b="0">
                <a:solidFill>
                  <a:srgbClr val="243C4C"/>
                </a:solidFill>
                <a:latin typeface="DejaVu Sans"/>
                <a:ea typeface="DejaVu Sans"/>
                <a:cs typeface="DejaVu Sans"/>
              </a:defRPr>
            </a:lvl8pPr>
            <a:lvl9pPr>
              <a:defRPr sz="1875" b="0">
                <a:solidFill>
                  <a:srgbClr val="243C4C"/>
                </a:solidFill>
                <a:latin typeface="DejaVu Sans"/>
                <a:ea typeface="DejaVu Sans"/>
                <a:cs typeface="DejaVu Sans"/>
              </a:defRPr>
            </a:lvl9pPr>
          </a:lstStyle>
          <a:p>
            <a:pPr>
              <a:defRPr sz="1875" b="0">
                <a:solidFill>
                  <a:srgbClr val="243C4C"/>
                </a:solidFill>
                <a:latin typeface="DejaVu Sans"/>
                <a:ea typeface="DejaVu Sans"/>
                <a:cs typeface="DejaVu Sans"/>
              </a:defRPr>
            </a:pPr>
            <a:r>
              <a:rPr sz="1875" b="0">
                <a:solidFill>
                  <a:srgbClr val="243C4C"/>
                </a:solidFill>
                <a:latin typeface="DejaVu Sans"/>
                <a:ea typeface="DejaVu Sans"/>
                <a:cs typeface="DejaVu Sans"/>
                <a:hlinkClick r:id="rId3"/>
              </a:rPr>
              <a:t>Tallinna koalitsioonileping 2025–2029</a:t>
            </a:r>
          </a:p>
        </p:txBody>
      </p:sp>
      <p:sp>
        <p:nvSpPr>
          <p:cNvPr id="5" name="ref-program">
            <a:extLst>
              <a:ext uri="{FF2B5EF4-FFF2-40B4-BE49-F238E27FC236}">
                <a16:creationId xmlns:a16="http://schemas.microsoft.com/office/drawing/2014/main" id="{FA3A2B64-9D16-4B78-8839-26AD9931A798}"/>
              </a:ext>
            </a:extLst>
          </p:cNvPr>
          <p:cNvSpPr>
            <a:spLocks noGrp="1"/>
          </p:cNvSpPr>
          <p:nvPr/>
        </p:nvSpPr>
        <p:spPr>
          <a:xfrm>
            <a:off x="590550" y="2190750"/>
            <a:ext cx="11010900" cy="561975"/>
          </a:xfrm>
          <a:prstGeom prst="rect">
            <a:avLst/>
          </a:prstGeom>
          <a:noFill/>
          <a:ln w="0">
            <a:noFill/>
            <a:prstDash val="solid"/>
          </a:ln>
        </p:spPr>
        <p:txBody>
          <a:bodyPr wrap="square" lIns="0" tIns="0" rIns="0" bIns="0" anchor="t">
            <a:noAutofit/>
          </a:bodyPr>
          <a:lstStyle>
            <a:defPPr>
              <a:defRPr sz="1875" b="0">
                <a:solidFill>
                  <a:srgbClr val="243C4C"/>
                </a:solidFill>
                <a:latin typeface="DejaVu Sans"/>
                <a:ea typeface="DejaVu Sans"/>
                <a:cs typeface="DejaVu Sans"/>
              </a:defRPr>
            </a:defPPr>
            <a:lvl1pPr>
              <a:defRPr sz="1875" b="0">
                <a:solidFill>
                  <a:srgbClr val="243C4C"/>
                </a:solidFill>
                <a:latin typeface="DejaVu Sans"/>
                <a:ea typeface="DejaVu Sans"/>
                <a:cs typeface="DejaVu Sans"/>
              </a:defRPr>
            </a:lvl1pPr>
            <a:lvl2pPr>
              <a:defRPr sz="1875" b="0">
                <a:solidFill>
                  <a:srgbClr val="243C4C"/>
                </a:solidFill>
                <a:latin typeface="DejaVu Sans"/>
                <a:ea typeface="DejaVu Sans"/>
                <a:cs typeface="DejaVu Sans"/>
              </a:defRPr>
            </a:lvl2pPr>
            <a:lvl3pPr>
              <a:defRPr sz="1875" b="0">
                <a:solidFill>
                  <a:srgbClr val="243C4C"/>
                </a:solidFill>
                <a:latin typeface="DejaVu Sans"/>
                <a:ea typeface="DejaVu Sans"/>
                <a:cs typeface="DejaVu Sans"/>
              </a:defRPr>
            </a:lvl3pPr>
            <a:lvl4pPr>
              <a:defRPr sz="1875" b="0">
                <a:solidFill>
                  <a:srgbClr val="243C4C"/>
                </a:solidFill>
                <a:latin typeface="DejaVu Sans"/>
                <a:ea typeface="DejaVu Sans"/>
                <a:cs typeface="DejaVu Sans"/>
              </a:defRPr>
            </a:lvl4pPr>
            <a:lvl5pPr>
              <a:defRPr sz="1875" b="0">
                <a:solidFill>
                  <a:srgbClr val="243C4C"/>
                </a:solidFill>
                <a:latin typeface="DejaVu Sans"/>
                <a:ea typeface="DejaVu Sans"/>
                <a:cs typeface="DejaVu Sans"/>
              </a:defRPr>
            </a:lvl5pPr>
            <a:lvl6pPr>
              <a:defRPr sz="1875" b="0">
                <a:solidFill>
                  <a:srgbClr val="243C4C"/>
                </a:solidFill>
                <a:latin typeface="DejaVu Sans"/>
                <a:ea typeface="DejaVu Sans"/>
                <a:cs typeface="DejaVu Sans"/>
              </a:defRPr>
            </a:lvl6pPr>
            <a:lvl7pPr>
              <a:defRPr sz="1875" b="0">
                <a:solidFill>
                  <a:srgbClr val="243C4C"/>
                </a:solidFill>
                <a:latin typeface="DejaVu Sans"/>
                <a:ea typeface="DejaVu Sans"/>
                <a:cs typeface="DejaVu Sans"/>
              </a:defRPr>
            </a:lvl7pPr>
            <a:lvl8pPr>
              <a:defRPr sz="1875" b="0">
                <a:solidFill>
                  <a:srgbClr val="243C4C"/>
                </a:solidFill>
                <a:latin typeface="DejaVu Sans"/>
                <a:ea typeface="DejaVu Sans"/>
                <a:cs typeface="DejaVu Sans"/>
              </a:defRPr>
            </a:lvl8pPr>
            <a:lvl9pPr>
              <a:defRPr sz="1875" b="0">
                <a:solidFill>
                  <a:srgbClr val="243C4C"/>
                </a:solidFill>
                <a:latin typeface="DejaVu Sans"/>
                <a:ea typeface="DejaVu Sans"/>
                <a:cs typeface="DejaVu Sans"/>
              </a:defRPr>
            </a:lvl9pPr>
          </a:lstStyle>
          <a:p>
            <a:pPr>
              <a:defRPr sz="1875" b="0">
                <a:solidFill>
                  <a:srgbClr val="243C4C"/>
                </a:solidFill>
                <a:latin typeface="DejaVu Sans"/>
                <a:ea typeface="DejaVu Sans"/>
                <a:cs typeface="DejaVu Sans"/>
              </a:defRPr>
            </a:pPr>
            <a:r>
              <a:rPr sz="1875" b="0">
                <a:solidFill>
                  <a:srgbClr val="243C4C"/>
                </a:solidFill>
                <a:latin typeface="DejaVu Sans"/>
                <a:ea typeface="DejaVu Sans"/>
                <a:cs typeface="DejaVu Sans"/>
                <a:hlinkClick r:id="rId4"/>
              </a:rPr>
              <a:t>Linnavalitsuse tegevusprogramm 2026–2029</a:t>
            </a:r>
          </a:p>
        </p:txBody>
      </p:sp>
      <p:sp>
        <p:nvSpPr>
          <p:cNvPr id="6" name="ref-strategy">
            <a:extLst>
              <a:ext uri="{FF2B5EF4-FFF2-40B4-BE49-F238E27FC236}">
                <a16:creationId xmlns:a16="http://schemas.microsoft.com/office/drawing/2014/main" id="{07257B31-2D08-4816-8E21-F33AA51D080F}"/>
              </a:ext>
            </a:extLst>
          </p:cNvPr>
          <p:cNvSpPr>
            <a:spLocks noGrp="1"/>
          </p:cNvSpPr>
          <p:nvPr/>
        </p:nvSpPr>
        <p:spPr>
          <a:xfrm>
            <a:off x="590550" y="2924175"/>
            <a:ext cx="11010900" cy="561975"/>
          </a:xfrm>
          <a:prstGeom prst="rect">
            <a:avLst/>
          </a:prstGeom>
          <a:noFill/>
          <a:ln w="0">
            <a:noFill/>
            <a:prstDash val="solid"/>
          </a:ln>
        </p:spPr>
        <p:txBody>
          <a:bodyPr wrap="square" lIns="0" tIns="0" rIns="0" bIns="0" anchor="t">
            <a:noAutofit/>
          </a:bodyPr>
          <a:lstStyle>
            <a:defPPr>
              <a:defRPr sz="1875" b="0">
                <a:solidFill>
                  <a:srgbClr val="243C4C"/>
                </a:solidFill>
                <a:latin typeface="DejaVu Sans"/>
                <a:ea typeface="DejaVu Sans"/>
                <a:cs typeface="DejaVu Sans"/>
              </a:defRPr>
            </a:defPPr>
            <a:lvl1pPr>
              <a:defRPr sz="1875" b="0">
                <a:solidFill>
                  <a:srgbClr val="243C4C"/>
                </a:solidFill>
                <a:latin typeface="DejaVu Sans"/>
                <a:ea typeface="DejaVu Sans"/>
                <a:cs typeface="DejaVu Sans"/>
              </a:defRPr>
            </a:lvl1pPr>
            <a:lvl2pPr>
              <a:defRPr sz="1875" b="0">
                <a:solidFill>
                  <a:srgbClr val="243C4C"/>
                </a:solidFill>
                <a:latin typeface="DejaVu Sans"/>
                <a:ea typeface="DejaVu Sans"/>
                <a:cs typeface="DejaVu Sans"/>
              </a:defRPr>
            </a:lvl2pPr>
            <a:lvl3pPr>
              <a:defRPr sz="1875" b="0">
                <a:solidFill>
                  <a:srgbClr val="243C4C"/>
                </a:solidFill>
                <a:latin typeface="DejaVu Sans"/>
                <a:ea typeface="DejaVu Sans"/>
                <a:cs typeface="DejaVu Sans"/>
              </a:defRPr>
            </a:lvl3pPr>
            <a:lvl4pPr>
              <a:defRPr sz="1875" b="0">
                <a:solidFill>
                  <a:srgbClr val="243C4C"/>
                </a:solidFill>
                <a:latin typeface="DejaVu Sans"/>
                <a:ea typeface="DejaVu Sans"/>
                <a:cs typeface="DejaVu Sans"/>
              </a:defRPr>
            </a:lvl4pPr>
            <a:lvl5pPr>
              <a:defRPr sz="1875" b="0">
                <a:solidFill>
                  <a:srgbClr val="243C4C"/>
                </a:solidFill>
                <a:latin typeface="DejaVu Sans"/>
                <a:ea typeface="DejaVu Sans"/>
                <a:cs typeface="DejaVu Sans"/>
              </a:defRPr>
            </a:lvl5pPr>
            <a:lvl6pPr>
              <a:defRPr sz="1875" b="0">
                <a:solidFill>
                  <a:srgbClr val="243C4C"/>
                </a:solidFill>
                <a:latin typeface="DejaVu Sans"/>
                <a:ea typeface="DejaVu Sans"/>
                <a:cs typeface="DejaVu Sans"/>
              </a:defRPr>
            </a:lvl6pPr>
            <a:lvl7pPr>
              <a:defRPr sz="1875" b="0">
                <a:solidFill>
                  <a:srgbClr val="243C4C"/>
                </a:solidFill>
                <a:latin typeface="DejaVu Sans"/>
                <a:ea typeface="DejaVu Sans"/>
                <a:cs typeface="DejaVu Sans"/>
              </a:defRPr>
            </a:lvl7pPr>
            <a:lvl8pPr>
              <a:defRPr sz="1875" b="0">
                <a:solidFill>
                  <a:srgbClr val="243C4C"/>
                </a:solidFill>
                <a:latin typeface="DejaVu Sans"/>
                <a:ea typeface="DejaVu Sans"/>
                <a:cs typeface="DejaVu Sans"/>
              </a:defRPr>
            </a:lvl8pPr>
            <a:lvl9pPr>
              <a:defRPr sz="1875" b="0">
                <a:solidFill>
                  <a:srgbClr val="243C4C"/>
                </a:solidFill>
                <a:latin typeface="DejaVu Sans"/>
                <a:ea typeface="DejaVu Sans"/>
                <a:cs typeface="DejaVu Sans"/>
              </a:defRPr>
            </a:lvl9pPr>
          </a:lstStyle>
          <a:p>
            <a:pPr>
              <a:defRPr sz="1875" b="0">
                <a:solidFill>
                  <a:srgbClr val="243C4C"/>
                </a:solidFill>
                <a:latin typeface="DejaVu Sans"/>
                <a:ea typeface="DejaVu Sans"/>
                <a:cs typeface="DejaVu Sans"/>
              </a:defRPr>
            </a:pPr>
            <a:r>
              <a:rPr sz="1875" b="0">
                <a:solidFill>
                  <a:srgbClr val="243C4C"/>
                </a:solidFill>
                <a:latin typeface="DejaVu Sans"/>
                <a:ea typeface="DejaVu Sans"/>
                <a:cs typeface="DejaVu Sans"/>
                <a:hlinkClick r:id="rId5"/>
              </a:rPr>
              <a:t>Tallinn 2035: tervis ja tervishoid</a:t>
            </a:r>
          </a:p>
        </p:txBody>
      </p:sp>
      <p:sp>
        <p:nvSpPr>
          <p:cNvPr id="7" name="ref-implementation">
            <a:extLst>
              <a:ext uri="{FF2B5EF4-FFF2-40B4-BE49-F238E27FC236}">
                <a16:creationId xmlns:a16="http://schemas.microsoft.com/office/drawing/2014/main" id="{832430ED-6AD7-4F10-AB43-76897CD43211}"/>
              </a:ext>
            </a:extLst>
          </p:cNvPr>
          <p:cNvSpPr>
            <a:spLocks noGrp="1"/>
          </p:cNvSpPr>
          <p:nvPr/>
        </p:nvSpPr>
        <p:spPr>
          <a:xfrm>
            <a:off x="590550" y="3657600"/>
            <a:ext cx="11010900" cy="561975"/>
          </a:xfrm>
          <a:prstGeom prst="rect">
            <a:avLst/>
          </a:prstGeom>
          <a:noFill/>
          <a:ln w="0">
            <a:noFill/>
            <a:prstDash val="solid"/>
          </a:ln>
        </p:spPr>
        <p:txBody>
          <a:bodyPr wrap="square" lIns="0" tIns="0" rIns="0" bIns="0" anchor="t">
            <a:noAutofit/>
          </a:bodyPr>
          <a:lstStyle>
            <a:defPPr>
              <a:defRPr sz="1875" b="0">
                <a:solidFill>
                  <a:srgbClr val="243C4C"/>
                </a:solidFill>
                <a:latin typeface="DejaVu Sans"/>
                <a:ea typeface="DejaVu Sans"/>
                <a:cs typeface="DejaVu Sans"/>
              </a:defRPr>
            </a:defPPr>
            <a:lvl1pPr>
              <a:defRPr sz="1875" b="0">
                <a:solidFill>
                  <a:srgbClr val="243C4C"/>
                </a:solidFill>
                <a:latin typeface="DejaVu Sans"/>
                <a:ea typeface="DejaVu Sans"/>
                <a:cs typeface="DejaVu Sans"/>
              </a:defRPr>
            </a:lvl1pPr>
            <a:lvl2pPr>
              <a:defRPr sz="1875" b="0">
                <a:solidFill>
                  <a:srgbClr val="243C4C"/>
                </a:solidFill>
                <a:latin typeface="DejaVu Sans"/>
                <a:ea typeface="DejaVu Sans"/>
                <a:cs typeface="DejaVu Sans"/>
              </a:defRPr>
            </a:lvl2pPr>
            <a:lvl3pPr>
              <a:defRPr sz="1875" b="0">
                <a:solidFill>
                  <a:srgbClr val="243C4C"/>
                </a:solidFill>
                <a:latin typeface="DejaVu Sans"/>
                <a:ea typeface="DejaVu Sans"/>
                <a:cs typeface="DejaVu Sans"/>
              </a:defRPr>
            </a:lvl3pPr>
            <a:lvl4pPr>
              <a:defRPr sz="1875" b="0">
                <a:solidFill>
                  <a:srgbClr val="243C4C"/>
                </a:solidFill>
                <a:latin typeface="DejaVu Sans"/>
                <a:ea typeface="DejaVu Sans"/>
                <a:cs typeface="DejaVu Sans"/>
              </a:defRPr>
            </a:lvl4pPr>
            <a:lvl5pPr>
              <a:defRPr sz="1875" b="0">
                <a:solidFill>
                  <a:srgbClr val="243C4C"/>
                </a:solidFill>
                <a:latin typeface="DejaVu Sans"/>
                <a:ea typeface="DejaVu Sans"/>
                <a:cs typeface="DejaVu Sans"/>
              </a:defRPr>
            </a:lvl5pPr>
            <a:lvl6pPr>
              <a:defRPr sz="1875" b="0">
                <a:solidFill>
                  <a:srgbClr val="243C4C"/>
                </a:solidFill>
                <a:latin typeface="DejaVu Sans"/>
                <a:ea typeface="DejaVu Sans"/>
                <a:cs typeface="DejaVu Sans"/>
              </a:defRPr>
            </a:lvl6pPr>
            <a:lvl7pPr>
              <a:defRPr sz="1875" b="0">
                <a:solidFill>
                  <a:srgbClr val="243C4C"/>
                </a:solidFill>
                <a:latin typeface="DejaVu Sans"/>
                <a:ea typeface="DejaVu Sans"/>
                <a:cs typeface="DejaVu Sans"/>
              </a:defRPr>
            </a:lvl7pPr>
            <a:lvl8pPr>
              <a:defRPr sz="1875" b="0">
                <a:solidFill>
                  <a:srgbClr val="243C4C"/>
                </a:solidFill>
                <a:latin typeface="DejaVu Sans"/>
                <a:ea typeface="DejaVu Sans"/>
                <a:cs typeface="DejaVu Sans"/>
              </a:defRPr>
            </a:lvl8pPr>
            <a:lvl9pPr>
              <a:defRPr sz="1875" b="0">
                <a:solidFill>
                  <a:srgbClr val="243C4C"/>
                </a:solidFill>
                <a:latin typeface="DejaVu Sans"/>
                <a:ea typeface="DejaVu Sans"/>
                <a:cs typeface="DejaVu Sans"/>
              </a:defRPr>
            </a:lvl9pPr>
          </a:lstStyle>
          <a:p>
            <a:pPr>
              <a:defRPr sz="1875" b="0">
                <a:solidFill>
                  <a:srgbClr val="243C4C"/>
                </a:solidFill>
                <a:latin typeface="DejaVu Sans"/>
                <a:ea typeface="DejaVu Sans"/>
                <a:cs typeface="DejaVu Sans"/>
              </a:defRPr>
            </a:pPr>
            <a:r>
              <a:rPr sz="1875" b="0">
                <a:solidFill>
                  <a:srgbClr val="243C4C"/>
                </a:solidFill>
                <a:latin typeface="DejaVu Sans"/>
                <a:ea typeface="DejaVu Sans"/>
                <a:cs typeface="DejaVu Sans"/>
                <a:hlinkClick r:id="rId6"/>
              </a:rPr>
              <a:t>Tallinn 2035 rakenduskava 2026–2030</a:t>
            </a:r>
          </a:p>
        </p:txBody>
      </p:sp>
      <p:sp>
        <p:nvSpPr>
          <p:cNvPr id="8" name="ref-mobility">
            <a:extLst>
              <a:ext uri="{FF2B5EF4-FFF2-40B4-BE49-F238E27FC236}">
                <a16:creationId xmlns:a16="http://schemas.microsoft.com/office/drawing/2014/main" id="{063EEDA9-05C6-400F-95CB-35C12B78FC7B}"/>
              </a:ext>
            </a:extLst>
          </p:cNvPr>
          <p:cNvSpPr>
            <a:spLocks noGrp="1"/>
          </p:cNvSpPr>
          <p:nvPr/>
        </p:nvSpPr>
        <p:spPr>
          <a:xfrm>
            <a:off x="590550" y="4391025"/>
            <a:ext cx="11010900" cy="561975"/>
          </a:xfrm>
          <a:prstGeom prst="rect">
            <a:avLst/>
          </a:prstGeom>
          <a:noFill/>
          <a:ln w="0">
            <a:noFill/>
            <a:prstDash val="solid"/>
          </a:ln>
        </p:spPr>
        <p:txBody>
          <a:bodyPr wrap="square" lIns="0" tIns="0" rIns="0" bIns="0" anchor="t">
            <a:noAutofit/>
          </a:bodyPr>
          <a:lstStyle>
            <a:defPPr>
              <a:defRPr sz="1875" b="0">
                <a:solidFill>
                  <a:srgbClr val="243C4C"/>
                </a:solidFill>
                <a:latin typeface="DejaVu Sans"/>
                <a:ea typeface="DejaVu Sans"/>
                <a:cs typeface="DejaVu Sans"/>
              </a:defRPr>
            </a:defPPr>
            <a:lvl1pPr>
              <a:defRPr sz="1875" b="0">
                <a:solidFill>
                  <a:srgbClr val="243C4C"/>
                </a:solidFill>
                <a:latin typeface="DejaVu Sans"/>
                <a:ea typeface="DejaVu Sans"/>
                <a:cs typeface="DejaVu Sans"/>
              </a:defRPr>
            </a:lvl1pPr>
            <a:lvl2pPr>
              <a:defRPr sz="1875" b="0">
                <a:solidFill>
                  <a:srgbClr val="243C4C"/>
                </a:solidFill>
                <a:latin typeface="DejaVu Sans"/>
                <a:ea typeface="DejaVu Sans"/>
                <a:cs typeface="DejaVu Sans"/>
              </a:defRPr>
            </a:lvl2pPr>
            <a:lvl3pPr>
              <a:defRPr sz="1875" b="0">
                <a:solidFill>
                  <a:srgbClr val="243C4C"/>
                </a:solidFill>
                <a:latin typeface="DejaVu Sans"/>
                <a:ea typeface="DejaVu Sans"/>
                <a:cs typeface="DejaVu Sans"/>
              </a:defRPr>
            </a:lvl3pPr>
            <a:lvl4pPr>
              <a:defRPr sz="1875" b="0">
                <a:solidFill>
                  <a:srgbClr val="243C4C"/>
                </a:solidFill>
                <a:latin typeface="DejaVu Sans"/>
                <a:ea typeface="DejaVu Sans"/>
                <a:cs typeface="DejaVu Sans"/>
              </a:defRPr>
            </a:lvl4pPr>
            <a:lvl5pPr>
              <a:defRPr sz="1875" b="0">
                <a:solidFill>
                  <a:srgbClr val="243C4C"/>
                </a:solidFill>
                <a:latin typeface="DejaVu Sans"/>
                <a:ea typeface="DejaVu Sans"/>
                <a:cs typeface="DejaVu Sans"/>
              </a:defRPr>
            </a:lvl5pPr>
            <a:lvl6pPr>
              <a:defRPr sz="1875" b="0">
                <a:solidFill>
                  <a:srgbClr val="243C4C"/>
                </a:solidFill>
                <a:latin typeface="DejaVu Sans"/>
                <a:ea typeface="DejaVu Sans"/>
                <a:cs typeface="DejaVu Sans"/>
              </a:defRPr>
            </a:lvl6pPr>
            <a:lvl7pPr>
              <a:defRPr sz="1875" b="0">
                <a:solidFill>
                  <a:srgbClr val="243C4C"/>
                </a:solidFill>
                <a:latin typeface="DejaVu Sans"/>
                <a:ea typeface="DejaVu Sans"/>
                <a:cs typeface="DejaVu Sans"/>
              </a:defRPr>
            </a:lvl7pPr>
            <a:lvl8pPr>
              <a:defRPr sz="1875" b="0">
                <a:solidFill>
                  <a:srgbClr val="243C4C"/>
                </a:solidFill>
                <a:latin typeface="DejaVu Sans"/>
                <a:ea typeface="DejaVu Sans"/>
                <a:cs typeface="DejaVu Sans"/>
              </a:defRPr>
            </a:lvl8pPr>
            <a:lvl9pPr>
              <a:defRPr sz="1875" b="0">
                <a:solidFill>
                  <a:srgbClr val="243C4C"/>
                </a:solidFill>
                <a:latin typeface="DejaVu Sans"/>
                <a:ea typeface="DejaVu Sans"/>
                <a:cs typeface="DejaVu Sans"/>
              </a:defRPr>
            </a:lvl9pPr>
          </a:lstStyle>
          <a:p>
            <a:pPr>
              <a:defRPr sz="1875" b="0">
                <a:solidFill>
                  <a:srgbClr val="243C4C"/>
                </a:solidFill>
                <a:latin typeface="DejaVu Sans"/>
                <a:ea typeface="DejaVu Sans"/>
                <a:cs typeface="DejaVu Sans"/>
              </a:defRPr>
            </a:pPr>
            <a:r>
              <a:rPr sz="1875" b="0">
                <a:solidFill>
                  <a:srgbClr val="243C4C"/>
                </a:solidFill>
                <a:latin typeface="DejaVu Sans"/>
                <a:ea typeface="DejaVu Sans"/>
                <a:cs typeface="DejaVu Sans"/>
                <a:hlinkClick r:id="rId7"/>
              </a:rPr>
              <a:t>Tallinna ja HOLi liikuvuskava, teade 29.05.2026</a:t>
            </a:r>
          </a:p>
        </p:txBody>
      </p:sp>
      <p:sp>
        <p:nvSpPr>
          <p:cNvPr id="9" name="ref-harju">
            <a:extLst>
              <a:ext uri="{FF2B5EF4-FFF2-40B4-BE49-F238E27FC236}">
                <a16:creationId xmlns:a16="http://schemas.microsoft.com/office/drawing/2014/main" id="{5CBAB9EF-3FD9-479E-86D8-60AE8B651E51}"/>
              </a:ext>
            </a:extLst>
          </p:cNvPr>
          <p:cNvSpPr>
            <a:spLocks noGrp="1"/>
          </p:cNvSpPr>
          <p:nvPr/>
        </p:nvSpPr>
        <p:spPr>
          <a:xfrm>
            <a:off x="590550" y="5124450"/>
            <a:ext cx="11010900" cy="561975"/>
          </a:xfrm>
          <a:prstGeom prst="rect">
            <a:avLst/>
          </a:prstGeom>
          <a:noFill/>
          <a:ln w="0">
            <a:noFill/>
            <a:prstDash val="solid"/>
          </a:ln>
        </p:spPr>
        <p:txBody>
          <a:bodyPr wrap="square" lIns="0" tIns="0" rIns="0" bIns="0" anchor="t">
            <a:noAutofit/>
          </a:bodyPr>
          <a:lstStyle>
            <a:defPPr>
              <a:defRPr sz="1875" b="0">
                <a:solidFill>
                  <a:srgbClr val="243C4C"/>
                </a:solidFill>
                <a:latin typeface="DejaVu Sans"/>
                <a:ea typeface="DejaVu Sans"/>
                <a:cs typeface="DejaVu Sans"/>
              </a:defRPr>
            </a:defPPr>
            <a:lvl1pPr>
              <a:defRPr sz="1875" b="0">
                <a:solidFill>
                  <a:srgbClr val="243C4C"/>
                </a:solidFill>
                <a:latin typeface="DejaVu Sans"/>
                <a:ea typeface="DejaVu Sans"/>
                <a:cs typeface="DejaVu Sans"/>
              </a:defRPr>
            </a:lvl1pPr>
            <a:lvl2pPr>
              <a:defRPr sz="1875" b="0">
                <a:solidFill>
                  <a:srgbClr val="243C4C"/>
                </a:solidFill>
                <a:latin typeface="DejaVu Sans"/>
                <a:ea typeface="DejaVu Sans"/>
                <a:cs typeface="DejaVu Sans"/>
              </a:defRPr>
            </a:lvl2pPr>
            <a:lvl3pPr>
              <a:defRPr sz="1875" b="0">
                <a:solidFill>
                  <a:srgbClr val="243C4C"/>
                </a:solidFill>
                <a:latin typeface="DejaVu Sans"/>
                <a:ea typeface="DejaVu Sans"/>
                <a:cs typeface="DejaVu Sans"/>
              </a:defRPr>
            </a:lvl3pPr>
            <a:lvl4pPr>
              <a:defRPr sz="1875" b="0">
                <a:solidFill>
                  <a:srgbClr val="243C4C"/>
                </a:solidFill>
                <a:latin typeface="DejaVu Sans"/>
                <a:ea typeface="DejaVu Sans"/>
                <a:cs typeface="DejaVu Sans"/>
              </a:defRPr>
            </a:lvl4pPr>
            <a:lvl5pPr>
              <a:defRPr sz="1875" b="0">
                <a:solidFill>
                  <a:srgbClr val="243C4C"/>
                </a:solidFill>
                <a:latin typeface="DejaVu Sans"/>
                <a:ea typeface="DejaVu Sans"/>
                <a:cs typeface="DejaVu Sans"/>
              </a:defRPr>
            </a:lvl5pPr>
            <a:lvl6pPr>
              <a:defRPr sz="1875" b="0">
                <a:solidFill>
                  <a:srgbClr val="243C4C"/>
                </a:solidFill>
                <a:latin typeface="DejaVu Sans"/>
                <a:ea typeface="DejaVu Sans"/>
                <a:cs typeface="DejaVu Sans"/>
              </a:defRPr>
            </a:lvl6pPr>
            <a:lvl7pPr>
              <a:defRPr sz="1875" b="0">
                <a:solidFill>
                  <a:srgbClr val="243C4C"/>
                </a:solidFill>
                <a:latin typeface="DejaVu Sans"/>
                <a:ea typeface="DejaVu Sans"/>
                <a:cs typeface="DejaVu Sans"/>
              </a:defRPr>
            </a:lvl7pPr>
            <a:lvl8pPr>
              <a:defRPr sz="1875" b="0">
                <a:solidFill>
                  <a:srgbClr val="243C4C"/>
                </a:solidFill>
                <a:latin typeface="DejaVu Sans"/>
                <a:ea typeface="DejaVu Sans"/>
                <a:cs typeface="DejaVu Sans"/>
              </a:defRPr>
            </a:lvl8pPr>
            <a:lvl9pPr>
              <a:defRPr sz="1875" b="0">
                <a:solidFill>
                  <a:srgbClr val="243C4C"/>
                </a:solidFill>
                <a:latin typeface="DejaVu Sans"/>
                <a:ea typeface="DejaVu Sans"/>
                <a:cs typeface="DejaVu Sans"/>
              </a:defRPr>
            </a:lvl9pPr>
          </a:lstStyle>
          <a:p>
            <a:pPr>
              <a:defRPr sz="1875" b="0">
                <a:solidFill>
                  <a:srgbClr val="243C4C"/>
                </a:solidFill>
                <a:latin typeface="DejaVu Sans"/>
                <a:ea typeface="DejaVu Sans"/>
                <a:cs typeface="DejaVu Sans"/>
              </a:defRPr>
            </a:pPr>
            <a:r>
              <a:rPr sz="1875" b="0">
                <a:solidFill>
                  <a:srgbClr val="243C4C"/>
                </a:solidFill>
                <a:latin typeface="DejaVu Sans"/>
                <a:ea typeface="DejaVu Sans"/>
                <a:cs typeface="DejaVu Sans"/>
                <a:hlinkClick r:id="rId8"/>
              </a:rPr>
              <a:t>Harjumaa tervise- ja heaolustrateegia 2036+, lk 33–35</a:t>
            </a:r>
          </a:p>
        </p:txBody>
      </p:sp>
    </p:spTree>
    <p:extLst>
      <p:ext uri="{BB962C8B-B14F-4D97-AF65-F5344CB8AC3E}">
        <p14:creationId xmlns:p14="http://schemas.microsoft.com/office/powerpoint/2010/main" val="80456068"/>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1233</TotalTime>
  <Words>3697</Words>
  <Application>Microsoft Office PowerPoint</Application>
  <DocSecurity>0</DocSecurity>
  <PresentationFormat>Laiekraan</PresentationFormat>
  <Paragraphs>391</Paragraphs>
  <Slides>18</Slides>
  <Notes>18</Notes>
  <HiddenSlides>0</HiddenSlides>
  <MMClips>0</MMClips>
  <ScaleCrop>false</ScaleCrop>
  <HeadingPairs>
    <vt:vector size="6" baseType="variant">
      <vt:variant>
        <vt:lpstr>Kasutatud fondid</vt:lpstr>
      </vt:variant>
      <vt:variant>
        <vt:i4>2</vt:i4>
      </vt:variant>
      <vt:variant>
        <vt:lpstr>Kujundus</vt:lpstr>
      </vt:variant>
      <vt:variant>
        <vt:i4>1</vt:i4>
      </vt:variant>
      <vt:variant>
        <vt:lpstr>Slaidipealkirjad</vt:lpstr>
      </vt:variant>
      <vt:variant>
        <vt:i4>18</vt:i4>
      </vt:variant>
    </vt:vector>
  </HeadingPairs>
  <TitlesOfParts>
    <vt:vector size="21" baseType="lpstr">
      <vt:lpstr>Aptos</vt:lpstr>
      <vt:lpstr>DejaVu Sans</vt:lpstr>
      <vt:lpstr>ChatGPT</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Kaja Vajak</cp:lastModifiedBy>
  <cp:revision>1</cp:revision>
  <dcterms:created xsi:type="dcterms:W3CDTF">2026-10-28T17:43:08Z</dcterms:created>
  <dcterms:modified xsi:type="dcterms:W3CDTF">2026-10-30T08:31:51Z</dcterms:modified>
</cp:coreProperties>
</file>