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68" r:id="rId4"/>
    <p:sldId id="267" r:id="rId5"/>
    <p:sldId id="258" r:id="rId6"/>
    <p:sldId id="259" r:id="rId7"/>
    <p:sldId id="260" r:id="rId8"/>
    <p:sldId id="261" r:id="rId9"/>
    <p:sldId id="262" r:id="rId10"/>
    <p:sldId id="264" r:id="rId11"/>
    <p:sldId id="265"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4" d="100"/>
          <a:sy n="74" d="100"/>
        </p:scale>
        <p:origin x="35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10/29/2026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0:00–1:15,Alusta küsimusega: kas meie hoiak näeb noortes esmalt riski või võimalust?,Põhisõnum: noor ei pea olema probleem. Kui noorel on probleem, saab kogukond pakkuda suhteid, tegevusi ja ruume, mis aitavad enne, kui probleem süveneb.,,[Sources],Aluseks: &lt;File&gt;30.10 omavalitsuste päev.pptx&lt;/File&gt;, slaid 1.,Visual: original presentation image.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1:15–2:30,Kasuta ajaleheväljavõtteid peeglina, mitte hinnanguna. Meedias on korraga kõik kolm lugu olemas.,Rõhuta: noor võib vajada abi ja samal ajal olla kogukonna jaoks väärtuslik tegutseja.,,[Sources],Aluseks: &lt;File&gt;30.10 omavalitsuste päev.pptx&lt;/File&gt;, slaid 2 ja selle ajaleheväljavõtted.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Allikad:
- Eesti inimarengu aruanne 2026, peatükk 7.4 „Huviharidus on investeering Eesti turvalisusesse“. Aruanne toob välja, et vägivald kulmineerub lõuna paiku, vargused ja liiklusrikkumised pärast kooli ning sõltuvusainetega seotud rikkumised hilisõhtul. https://2026.inimareng.ee/aruanne/haridus-on-turvalise-uhiskonna-alus/huviharidus-on-investeering-eesti-turvalisusesse/
- Eesti Koostöö Kogu: huviharidus parandab õpitulemusi, vähendab noorte riskikäitumist ning pakub alternatiivi ekraaniajale. https://kogu.ee/2026/06/02/eesti-inimarengu-aruanne-2026-haridus-uhiskonna-peeglis-andis-touke-uurida-noortelt-endilt-nende-vaba-aja-tegevuste-ja-voimaluste-kohta/
- Visual on this slide was generated with Microsoft Copilot.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Allikad:
- Peaasi.ee. Vaimse tervise vitamiinid. https://peaasi.ee/vaimse-tervise-vitamiinid/
- Peaasi.ee vaimse tervise materjalid. https://peaasi.ee/silt/vaimse-tervise-materjalid/
- Visual on this slide was generated with Microsoft Copilot.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2:30–4:00,Seo digipiirangute arutelu kohaliku pakkumisega. Piirang ilma alternatiivita jätab tühimiku.,Kolmas ruum ei tähenda ainult hoonet. See tähendab usalduslikku suhet, eakaaslasi, tegevust ja võimalust kuuluda.,,[Sources],Kontseptsioon arendatud kasutaja antud eesmärgi põhjal.,Aluseks: &lt;File&gt;30.10 omavalitsuste päev.pptx&lt;/File&gt;, slaidid 4 ja 7.</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4:00–5:30,Ära loe loetelu lihtsalt ette. Nimeta 3–4 näidet ja rõhuta, et terviklik võrgustik vajab nii avatud, süsteemseid, esinduslikke kui rahvusvahelisi vorme.,Kutsu omavalitsusi vaatama teenuseid noore teekonnana, mitte asutuste kaupa.,,[Sources],Osalusvormid lisatud kasutaja täpsustuse põhjal.,Aluseks: &lt;File&gt;30.10 omavalitsuste päev.pptx&lt;/File&gt;, slaidid 9–10 ja 12.</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5:30–7:00,Rõhuta, et sotsiaal-emotsionaalsed oskused on korraga vaimse tervise, õppimise, tööelu, suhete ja turvalise käitumise kaitsetegurid.,Vabatahtlikkus teeb noorsootöö ja huvihariduse eriti nõudlikuks: noor tuleb tagasi ainult siis, kui tegevus ja suhe on tähenduslikud.,,[Sources],Aluseks: &lt;File&gt;30.10 omavalitsuste päev.pptx&lt;/File&gt;, slaidid 3–6.</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7:00–9:00,See on esitluse keskne slaid. Universaalne ennetus tähendab, et teenus on mõeldud kõigile noortele, kuid selle kaitsev mõju on eriti oluline haavatavatele noortele.,Ära luba, et noorsootöö lahendab kõik riskid. Sõnasta täpselt: see tugevdab kaitsetegureid, loob kontakti ja võimaldab varajast märkamist ning suunamist.,,[Sources],Aluseks: &lt;File&gt;30.10 omavalitsuste päev.pptx&lt;/File&gt;, slaidid 7–12.</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9:00–10:30,Selgita teekonda ühe näitega: noor tuleb muusikaringi, juhendaja märkab eemaldumist, pakub vestlust, kohandab osalemist ja vajadusel aitab jõuda spetsialistini.,Universaalne teenus vähendab stigmat: noor ei pea abi saamiseks esmalt muutuma juhtumiks.,,[Sources],Aluseks: &lt;File&gt;30.10 omavalitsuste päev.pptx&lt;/File&gt;, slaidid 7 ja 12.</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12:00–13:45,Peatu küsimustel ja palu kuulajatel valida mõttes üks, millele nende omavalitsuses ei ole veel head vastust.,Rõhuta valdkondadeülest vastutust: noore vaba aeg, transport, ruumid, kultuur, sport, haridus, sotsiaaltöö ja osalus peavad moodustama terviku.,,[Sources],Küsimused koostatud kasutaja eesmärgi põhjal ning &lt;File&gt;30.10 omavalitsuste päev.pptx&lt;/File&gt; teemade sünteesina.</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13:45–15:00,Lõpeta valikuga, mitte probleemiloeteluga. Kohalik omavalitsus kujundab iga teenuse, ruumi ja otsusega seda, kas noor tunneb end koormana või kogukonna liikmena.,Lõpuküsimus kuulajatele: millise ühe muudatuse teete järgmisel aastal, et rohkem noori leiaks teie omavalitsuses oma koha?,,[Sources],Aluseks: &lt;File&gt;30.10 omavalitsuste päev.pptx&lt;/File&gt;, slaidid 1–2 ja 9–10.</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ASE">
    <p:bg>
      <p:bgPr>
        <a:solidFill>
          <a:srgbClr val="F6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0878D1"/>
          </a:solidFill>
          <a:ln w="12700">
            <a:solidFill>
              <a:srgbClr val="0878D1"/>
            </a:solidFill>
            <a:prstDash val="solid"/>
          </a:ln>
        </p:spPr>
        <p:txBody>
          <a:bodyPr/>
          <a:lstStyle/>
          <a:p>
            <a:endParaRPr lang="et-EE"/>
          </a:p>
        </p:txBody>
      </p:sp>
      <p:sp>
        <p:nvSpPr>
          <p:cNvPr id="3" name="Text 1"/>
          <p:cNvSpPr/>
          <p:nvPr/>
        </p:nvSpPr>
        <p:spPr>
          <a:xfrm>
            <a:off x="502920" y="256032"/>
            <a:ext cx="3200400" cy="201168"/>
          </a:xfrm>
          <a:prstGeom prst="rect">
            <a:avLst/>
          </a:prstGeom>
          <a:noFill/>
          <a:ln/>
        </p:spPr>
        <p:txBody>
          <a:bodyPr wrap="square" lIns="0" tIns="0" rIns="0" bIns="0" rtlCol="0" anchor="ctr"/>
          <a:lstStyle/>
          <a:p>
            <a:pPr marL="0" indent="0">
              <a:buNone/>
            </a:pPr>
            <a:r>
              <a:rPr lang="en-US" sz="800" b="1" dirty="0">
                <a:solidFill>
                  <a:srgbClr val="526170"/>
                </a:solidFill>
                <a:latin typeface="Aptos" pitchFamily="34" charset="0"/>
                <a:ea typeface="Aptos" pitchFamily="34" charset="-122"/>
                <a:cs typeface="Aptos" pitchFamily="34" charset="-120"/>
              </a:rPr>
              <a:t>HARIDUS- JA TEADUSMINISTEERIUM</a:t>
            </a:r>
            <a:endParaRPr lang="en-US" sz="800" dirty="0"/>
          </a:p>
        </p:txBody>
      </p:sp>
      <p:sp>
        <p:nvSpPr>
          <p:cNvPr id="4" name="Text 2"/>
          <p:cNvSpPr/>
          <p:nvPr/>
        </p:nvSpPr>
        <p:spPr>
          <a:xfrm>
            <a:off x="10561320" y="256032"/>
            <a:ext cx="1097280" cy="201168"/>
          </a:xfrm>
          <a:prstGeom prst="rect">
            <a:avLst/>
          </a:prstGeom>
          <a:noFill/>
          <a:ln/>
        </p:spPr>
        <p:txBody>
          <a:bodyPr wrap="square" lIns="0" tIns="0" rIns="0" bIns="0" rtlCol="0" anchor="ctr"/>
          <a:lstStyle/>
          <a:p>
            <a:pPr marL="0" indent="0" algn="r">
              <a:buNone/>
            </a:pPr>
            <a:r>
              <a:rPr lang="en-US" sz="800" dirty="0">
                <a:solidFill>
                  <a:srgbClr val="526170"/>
                </a:solidFill>
              </a:rPr>
              <a:t>30.10.2026</a:t>
            </a:r>
            <a:endParaRPr lang="en-US" sz="800" dirty="0"/>
          </a:p>
        </p:txBody>
      </p:sp>
      <p:sp>
        <p:nvSpPr>
          <p:cNvPr id="25" name="Slide Number Placeholder 0"/>
          <p:cNvSpPr>
            <a:spLocks noGrp="1"/>
          </p:cNvSpPr>
          <p:nvPr>
            <p:ph type="sldNum" sz="quarter" idx="4294967295"/>
          </p:nvPr>
        </p:nvSpPr>
        <p:spPr>
          <a:xfrm>
            <a:off x="11658600" y="6547104"/>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7A8793"/>
                </a:solidFill>
              </a:defRPr>
            </a:lvl1pPr>
          </a:lstStyle>
          <a:p>
            <a:pPr algn="l"/>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HTM">
    <p:bg>
      <p:bgPr>
        <a:solidFill>
          <a:srgbClr val="F4F7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0878C9"/>
          </a:solidFill>
          <a:ln w="12700">
            <a:solidFill>
              <a:srgbClr val="0878C9"/>
            </a:solidFill>
            <a:prstDash val="solid"/>
          </a:ln>
        </p:spPr>
      </p:sp>
      <p:sp>
        <p:nvSpPr>
          <p:cNvPr id="3" name="Text 1"/>
          <p:cNvSpPr/>
          <p:nvPr/>
        </p:nvSpPr>
        <p:spPr>
          <a:xfrm>
            <a:off x="502920" y="320040"/>
            <a:ext cx="2926080" cy="146304"/>
          </a:xfrm>
          <a:prstGeom prst="rect">
            <a:avLst/>
          </a:prstGeom>
          <a:noFill/>
          <a:ln/>
        </p:spPr>
        <p:txBody>
          <a:bodyPr wrap="square" lIns="0" tIns="0" rIns="0" bIns="0" rtlCol="0" anchor="ctr"/>
          <a:lstStyle/>
          <a:p>
            <a:pPr marL="0" indent="0">
              <a:buNone/>
            </a:pPr>
            <a:r>
              <a:rPr lang="en-US" sz="750" b="1" dirty="0">
                <a:solidFill>
                  <a:srgbClr val="526579"/>
                </a:solidFill>
                <a:latin typeface="Arial" pitchFamily="34" charset="0"/>
                <a:ea typeface="Arial" pitchFamily="34" charset="-122"/>
                <a:cs typeface="Arial" pitchFamily="34" charset="-120"/>
              </a:rPr>
              <a:t>HARIDUS- JA TEADUSMINISTEERIUM</a:t>
            </a:r>
            <a:endParaRPr lang="en-US" sz="750" dirty="0"/>
          </a:p>
        </p:txBody>
      </p:sp>
      <p:sp>
        <p:nvSpPr>
          <p:cNvPr id="4" name="Text 2"/>
          <p:cNvSpPr/>
          <p:nvPr/>
        </p:nvSpPr>
        <p:spPr>
          <a:xfrm>
            <a:off x="10835640" y="320040"/>
            <a:ext cx="914400" cy="146304"/>
          </a:xfrm>
          <a:prstGeom prst="rect">
            <a:avLst/>
          </a:prstGeom>
          <a:noFill/>
          <a:ln/>
        </p:spPr>
        <p:txBody>
          <a:bodyPr wrap="square" lIns="0" tIns="0" rIns="0" bIns="0" rtlCol="0" anchor="ctr"/>
          <a:lstStyle/>
          <a:p>
            <a:pPr marL="0" indent="0" algn="r">
              <a:buNone/>
            </a:pPr>
            <a:r>
              <a:rPr lang="en-US" sz="750" dirty="0">
                <a:solidFill>
                  <a:srgbClr val="526579"/>
                </a:solidFill>
                <a:latin typeface="Arial" pitchFamily="34" charset="0"/>
                <a:ea typeface="Arial" pitchFamily="34" charset="-122"/>
                <a:cs typeface="Arial" pitchFamily="34" charset="-120"/>
              </a:rPr>
              <a:t>30.10.2026</a:t>
            </a:r>
            <a:endParaRPr lang="en-US" sz="750" dirty="0"/>
          </a:p>
        </p:txBody>
      </p:sp>
      <p:sp>
        <p:nvSpPr>
          <p:cNvPr id="5" name="Text 3"/>
          <p:cNvSpPr/>
          <p:nvPr/>
        </p:nvSpPr>
        <p:spPr>
          <a:xfrm>
            <a:off x="11750040" y="6611112"/>
            <a:ext cx="164592" cy="109728"/>
          </a:xfrm>
          <a:prstGeom prst="rect">
            <a:avLst/>
          </a:prstGeom>
          <a:noFill/>
          <a:ln/>
        </p:spPr>
        <p:txBody>
          <a:bodyPr wrap="square" lIns="0" tIns="0" rIns="0" bIns="0" rtlCol="0" anchor="ctr"/>
          <a:lstStyle/>
          <a:p>
            <a:pPr marL="0" indent="0" algn="r">
              <a:buNone/>
            </a:pPr>
            <a:r>
              <a:rPr lang="en-US" sz="700" dirty="0">
                <a:solidFill>
                  <a:srgbClr val="526579"/>
                </a:solidFill>
                <a:latin typeface="Arial" pitchFamily="34" charset="0"/>
                <a:ea typeface="Arial" pitchFamily="34" charset="-122"/>
                <a:cs typeface="Arial" pitchFamily="34" charset="-120"/>
              </a:rPr>
              <a:t>6</a:t>
            </a:r>
            <a:endParaRPr lang="en-US" sz="700" dirty="0"/>
          </a:p>
        </p:txBody>
      </p:sp>
    </p:spTree>
    <p:extLst>
      <p:ext uri="{BB962C8B-B14F-4D97-AF65-F5344CB8AC3E}">
        <p14:creationId xmlns:p14="http://schemas.microsoft.com/office/powerpoint/2010/main" val="30701624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58600" y="6547104"/>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7A8793"/>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63B78"/>
        </a:solidFill>
        <a:effectLst/>
      </p:bgPr>
    </p:bg>
    <p:spTree>
      <p:nvGrpSpPr>
        <p:cNvPr id="1" name=""/>
        <p:cNvGrpSpPr/>
        <p:nvPr/>
      </p:nvGrpSpPr>
      <p:grpSpPr>
        <a:xfrm>
          <a:off x="0" y="0"/>
          <a:ext cx="1" cy="1"/>
          <a:chOff x="0" y="0"/>
          <a:chExt cx="1" cy="1"/>
        </a:xfrm>
      </p:grpSpPr>
      <p:sp>
        <p:nvSpPr>
          <p:cNvPr id="3" name="Text 1"/>
          <p:cNvSpPr/>
          <p:nvPr/>
        </p:nvSpPr>
        <p:spPr>
          <a:xfrm>
            <a:off x="345057" y="914400"/>
            <a:ext cx="5900295" cy="1371600"/>
          </a:xfrm>
          <a:prstGeom prst="rect">
            <a:avLst/>
          </a:prstGeom>
          <a:noFill/>
          <a:ln/>
        </p:spPr>
        <p:txBody>
          <a:bodyPr wrap="square" lIns="0" tIns="0" rIns="0" bIns="0" rtlCol="0" anchor="ctr"/>
          <a:lstStyle/>
          <a:p>
            <a:pPr marL="0" indent="0">
              <a:buNone/>
            </a:pPr>
            <a:r>
              <a:rPr lang="en-US" sz="4400" b="1" dirty="0">
                <a:solidFill>
                  <a:srgbClr val="FFFFFF"/>
                </a:solidFill>
              </a:rPr>
              <a:t>Kas </a:t>
            </a:r>
            <a:r>
              <a:rPr lang="en-US" sz="4400" b="1" dirty="0" err="1">
                <a:solidFill>
                  <a:srgbClr val="FFFFFF"/>
                </a:solidFill>
              </a:rPr>
              <a:t>noor</a:t>
            </a:r>
            <a:r>
              <a:rPr lang="en-US" sz="4400" b="1" dirty="0">
                <a:solidFill>
                  <a:srgbClr val="FFFFFF"/>
                </a:solidFill>
              </a:rPr>
              <a:t> o</a:t>
            </a:r>
            <a:r>
              <a:rPr lang="et-EE" sz="4400" b="1" dirty="0">
                <a:solidFill>
                  <a:srgbClr val="FFFFFF"/>
                </a:solidFill>
              </a:rPr>
              <a:t>n </a:t>
            </a:r>
            <a:r>
              <a:rPr lang="en-US" sz="4400" b="1" dirty="0" err="1">
                <a:solidFill>
                  <a:srgbClr val="FFFFFF"/>
                </a:solidFill>
              </a:rPr>
              <a:t>probleem</a:t>
            </a:r>
            <a:r>
              <a:rPr lang="en-US" sz="4400" b="1" dirty="0">
                <a:solidFill>
                  <a:srgbClr val="FFFFFF"/>
                </a:solidFill>
              </a:rPr>
              <a:t>?</a:t>
            </a:r>
            <a:endParaRPr lang="en-US" sz="4400" dirty="0"/>
          </a:p>
        </p:txBody>
      </p:sp>
      <p:sp>
        <p:nvSpPr>
          <p:cNvPr id="4" name="Text 2"/>
          <p:cNvSpPr/>
          <p:nvPr/>
        </p:nvSpPr>
        <p:spPr>
          <a:xfrm>
            <a:off x="626364" y="2020824"/>
            <a:ext cx="5212080" cy="1051560"/>
          </a:xfrm>
          <a:prstGeom prst="rect">
            <a:avLst/>
          </a:prstGeom>
          <a:noFill/>
          <a:ln/>
        </p:spPr>
        <p:txBody>
          <a:bodyPr wrap="square" lIns="0" tIns="0" rIns="0" bIns="0" rtlCol="0" anchor="ctr"/>
          <a:lstStyle/>
          <a:p>
            <a:pPr marL="0" indent="0">
              <a:buNone/>
            </a:pPr>
            <a:endParaRPr lang="en-US" sz="2200" dirty="0"/>
          </a:p>
        </p:txBody>
      </p:sp>
      <p:sp>
        <p:nvSpPr>
          <p:cNvPr id="5" name="Text 3"/>
          <p:cNvSpPr/>
          <p:nvPr/>
        </p:nvSpPr>
        <p:spPr>
          <a:xfrm>
            <a:off x="470578" y="2926080"/>
            <a:ext cx="5257800" cy="1005840"/>
          </a:xfrm>
          <a:prstGeom prst="rect">
            <a:avLst/>
          </a:prstGeom>
          <a:noFill/>
          <a:ln/>
        </p:spPr>
        <p:txBody>
          <a:bodyPr wrap="square" lIns="0" tIns="0" rIns="0" bIns="0" rtlCol="0" anchor="ctr"/>
          <a:lstStyle/>
          <a:p>
            <a:pPr marL="0" indent="0">
              <a:buNone/>
            </a:pPr>
            <a:r>
              <a:rPr lang="en-US" sz="2400" b="1" dirty="0">
                <a:solidFill>
                  <a:srgbClr val="F5B942"/>
                </a:solidFill>
              </a:rPr>
              <a:t>Noorsootöö ja huviharidus kui universaalne ennetus ning kodukoha elujõu kujundaja</a:t>
            </a:r>
            <a:endParaRPr lang="en-US" sz="2400" dirty="0"/>
          </a:p>
        </p:txBody>
      </p:sp>
      <p:sp>
        <p:nvSpPr>
          <p:cNvPr id="6" name="Text 4"/>
          <p:cNvSpPr/>
          <p:nvPr/>
        </p:nvSpPr>
        <p:spPr>
          <a:xfrm>
            <a:off x="621792" y="5989320"/>
            <a:ext cx="5303520" cy="274320"/>
          </a:xfrm>
          <a:prstGeom prst="rect">
            <a:avLst/>
          </a:prstGeom>
          <a:noFill/>
          <a:ln/>
        </p:spPr>
        <p:txBody>
          <a:bodyPr wrap="square" lIns="0" tIns="0" rIns="0" bIns="0" rtlCol="0" anchor="ctr"/>
          <a:lstStyle/>
          <a:p>
            <a:pPr marL="0" indent="0">
              <a:buNone/>
            </a:pPr>
            <a:r>
              <a:rPr lang="en-US" sz="1600" dirty="0">
                <a:solidFill>
                  <a:srgbClr val="FFFFFF"/>
                </a:solidFill>
              </a:rPr>
              <a:t>HEILI GRIFFITH  |  Haridus- ja Teadusministeerium</a:t>
            </a:r>
            <a:endParaRPr lang="en-US" sz="1600" dirty="0"/>
          </a:p>
        </p:txBody>
      </p:sp>
      <p:pic>
        <p:nvPicPr>
          <p:cNvPr id="7" name="Image 0" descr="/mnt/data/orig_extract/ppt/media/image7.jpeg"/>
          <p:cNvPicPr>
            <a:picLocks noChangeAspect="1"/>
          </p:cNvPicPr>
          <p:nvPr/>
        </p:nvPicPr>
        <p:blipFill>
          <a:blip r:embed="rId3"/>
          <a:srcRect l="22533" r="22533"/>
          <a:stretch/>
        </p:blipFill>
        <p:spPr>
          <a:xfrm>
            <a:off x="6537960" y="0"/>
            <a:ext cx="5650992" cy="6858000"/>
          </a:xfrm>
          <a:prstGeom prst="rect">
            <a:avLst/>
          </a:prstGeom>
        </p:spPr>
      </p:pic>
      <p:sp>
        <p:nvSpPr>
          <p:cNvPr id="8" name="Shape 5"/>
          <p:cNvSpPr/>
          <p:nvPr/>
        </p:nvSpPr>
        <p:spPr>
          <a:xfrm>
            <a:off x="6144768" y="2880360"/>
            <a:ext cx="786384" cy="1097280"/>
          </a:xfrm>
          <a:prstGeom prst="chevron">
            <a:avLst/>
          </a:prstGeom>
          <a:solidFill>
            <a:srgbClr val="F5B942">
              <a:alpha val="92000"/>
            </a:srgbClr>
          </a:solidFill>
          <a:ln w="12700">
            <a:solidFill>
              <a:srgbClr val="F5B942">
                <a:alpha val="0"/>
              </a:srgbClr>
            </a:solidFill>
            <a:prstDash val="solid"/>
          </a:ln>
        </p:spPr>
        <p:txBody>
          <a:bodyPr/>
          <a:lstStyle/>
          <a:p>
            <a:endParaRPr lang="en-US"/>
          </a:p>
        </p:txBody>
      </p:sp>
      <p:sp>
        <p:nvSpPr>
          <p:cNvPr id="25" name="Slide Number Placeholder 0"/>
          <p:cNvSpPr>
            <a:spLocks noGrp="1"/>
          </p:cNvSpPr>
          <p:nvPr>
            <p:ph type="sldNum" sz="quarter" idx="4294967295"/>
          </p:nvPr>
        </p:nvSpPr>
        <p:spPr>
          <a:xfrm>
            <a:off x="11658600" y="6547104"/>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7A8793"/>
                </a:solidFill>
              </a:defRPr>
            </a:lvl1pPr>
          </a:lstStyle>
          <a:p>
            <a:pPr algn="l"/>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48640" y="594360"/>
            <a:ext cx="5303520" cy="256032"/>
          </a:xfrm>
          <a:prstGeom prst="rect">
            <a:avLst/>
          </a:prstGeom>
          <a:noFill/>
          <a:ln/>
        </p:spPr>
        <p:txBody>
          <a:bodyPr wrap="square" lIns="0" tIns="0" rIns="0" bIns="0" rtlCol="0" anchor="ctr"/>
          <a:lstStyle/>
          <a:p>
            <a:pPr marL="0" indent="0">
              <a:buNone/>
            </a:pPr>
            <a:r>
              <a:rPr lang="en-US" sz="1000" b="1" kern="0" spc="120" dirty="0">
                <a:solidFill>
                  <a:srgbClr val="0878D1"/>
                </a:solidFill>
              </a:rPr>
              <a:t>HOIAK</a:t>
            </a:r>
            <a:endParaRPr lang="en-US" sz="1000" dirty="0"/>
          </a:p>
        </p:txBody>
      </p:sp>
      <p:sp>
        <p:nvSpPr>
          <p:cNvPr id="3" name="Text 1"/>
          <p:cNvSpPr/>
          <p:nvPr/>
        </p:nvSpPr>
        <p:spPr>
          <a:xfrm>
            <a:off x="548640" y="896112"/>
            <a:ext cx="11018520" cy="713232"/>
          </a:xfrm>
          <a:prstGeom prst="rect">
            <a:avLst/>
          </a:prstGeom>
          <a:noFill/>
          <a:ln/>
        </p:spPr>
        <p:txBody>
          <a:bodyPr wrap="square" lIns="0" tIns="0" rIns="0" bIns="0" rtlCol="0" anchor="ctr"/>
          <a:lstStyle/>
          <a:p>
            <a:pPr marL="0" indent="0">
              <a:buNone/>
            </a:pPr>
            <a:r>
              <a:rPr lang="en-US" sz="3600" b="1" dirty="0">
                <a:solidFill>
                  <a:srgbClr val="063B78"/>
                </a:solidFill>
              </a:rPr>
              <a:t>Sama noor. Kolm võimalikku vaadet.</a:t>
            </a:r>
            <a:endParaRPr lang="en-US" sz="3600" dirty="0"/>
          </a:p>
        </p:txBody>
      </p:sp>
      <p:sp>
        <p:nvSpPr>
          <p:cNvPr id="4" name="Text 2"/>
          <p:cNvSpPr/>
          <p:nvPr/>
        </p:nvSpPr>
        <p:spPr>
          <a:xfrm>
            <a:off x="566928" y="1673352"/>
            <a:ext cx="10789920" cy="438912"/>
          </a:xfrm>
          <a:prstGeom prst="rect">
            <a:avLst/>
          </a:prstGeom>
          <a:noFill/>
          <a:ln/>
        </p:spPr>
        <p:txBody>
          <a:bodyPr wrap="square" lIns="0" tIns="0" rIns="0" bIns="0" rtlCol="0" anchor="ctr"/>
          <a:lstStyle/>
          <a:p>
            <a:pPr marL="0" indent="0">
              <a:buNone/>
            </a:pPr>
            <a:r>
              <a:rPr lang="en-US" dirty="0">
                <a:solidFill>
                  <a:srgbClr val="526170"/>
                </a:solidFill>
              </a:rPr>
              <a:t>Meie valitud vaatenurk mõjutab ka seda, milliseid teenuseid loome.</a:t>
            </a:r>
            <a:endParaRPr lang="en-US" dirty="0"/>
          </a:p>
        </p:txBody>
      </p:sp>
      <p:sp>
        <p:nvSpPr>
          <p:cNvPr id="5" name="Shape 3"/>
          <p:cNvSpPr/>
          <p:nvPr/>
        </p:nvSpPr>
        <p:spPr>
          <a:xfrm>
            <a:off x="566928" y="2212848"/>
            <a:ext cx="3401568" cy="3337560"/>
          </a:xfrm>
          <a:prstGeom prst="roundRect">
            <a:avLst>
              <a:gd name="adj" fmla="val 2192"/>
            </a:avLst>
          </a:prstGeom>
          <a:solidFill>
            <a:srgbClr val="FFFFFF"/>
          </a:solidFill>
          <a:ln w="12700">
            <a:solidFill>
              <a:srgbClr val="D6E0E8"/>
            </a:solidFill>
            <a:prstDash val="solid"/>
          </a:ln>
        </p:spPr>
        <p:txBody>
          <a:bodyPr/>
          <a:lstStyle/>
          <a:p>
            <a:endParaRPr lang="en-US"/>
          </a:p>
        </p:txBody>
      </p:sp>
      <p:sp>
        <p:nvSpPr>
          <p:cNvPr id="7" name="Text 4"/>
          <p:cNvSpPr/>
          <p:nvPr/>
        </p:nvSpPr>
        <p:spPr>
          <a:xfrm>
            <a:off x="731520" y="4339944"/>
            <a:ext cx="3072384" cy="384048"/>
          </a:xfrm>
          <a:prstGeom prst="rect">
            <a:avLst/>
          </a:prstGeom>
          <a:noFill/>
          <a:ln/>
        </p:spPr>
        <p:txBody>
          <a:bodyPr wrap="square" lIns="0" tIns="0" rIns="0" bIns="0" rtlCol="0" anchor="ctr">
            <a:normAutofit/>
          </a:bodyPr>
          <a:lstStyle/>
          <a:p>
            <a:pPr marL="0" indent="0" algn="ctr">
              <a:buNone/>
            </a:pPr>
            <a:r>
              <a:rPr lang="en-US" sz="1600" b="1" dirty="0">
                <a:solidFill>
                  <a:srgbClr val="EE6A5B"/>
                </a:solidFill>
              </a:rPr>
              <a:t>NOOR KUI PROBLEEM</a:t>
            </a:r>
            <a:endParaRPr lang="en-US" sz="1600" dirty="0"/>
          </a:p>
        </p:txBody>
      </p:sp>
      <p:sp>
        <p:nvSpPr>
          <p:cNvPr id="8" name="Text 5"/>
          <p:cNvSpPr/>
          <p:nvPr/>
        </p:nvSpPr>
        <p:spPr>
          <a:xfrm>
            <a:off x="822960" y="4590288"/>
            <a:ext cx="2889504" cy="420624"/>
          </a:xfrm>
          <a:prstGeom prst="rect">
            <a:avLst/>
          </a:prstGeom>
          <a:noFill/>
          <a:ln/>
        </p:spPr>
        <p:txBody>
          <a:bodyPr wrap="square" lIns="0" tIns="0" rIns="0" bIns="0" rtlCol="0" anchor="ctr"/>
          <a:lstStyle/>
          <a:p>
            <a:pPr marL="0" indent="0" algn="ctr">
              <a:buNone/>
            </a:pPr>
            <a:r>
              <a:rPr lang="et-EE" sz="1600" b="1" dirty="0">
                <a:solidFill>
                  <a:srgbClr val="063B78"/>
                </a:solidFill>
              </a:rPr>
              <a:t>Noored on hukas?</a:t>
            </a:r>
            <a:endParaRPr lang="en-US" sz="1600" dirty="0"/>
          </a:p>
        </p:txBody>
      </p:sp>
      <p:sp>
        <p:nvSpPr>
          <p:cNvPr id="9" name="Shape 6"/>
          <p:cNvSpPr/>
          <p:nvPr/>
        </p:nvSpPr>
        <p:spPr>
          <a:xfrm>
            <a:off x="4389120" y="2212848"/>
            <a:ext cx="3401568" cy="3337560"/>
          </a:xfrm>
          <a:prstGeom prst="roundRect">
            <a:avLst>
              <a:gd name="adj" fmla="val 2192"/>
            </a:avLst>
          </a:prstGeom>
          <a:solidFill>
            <a:srgbClr val="FFFFFF"/>
          </a:solidFill>
          <a:ln w="12700">
            <a:solidFill>
              <a:srgbClr val="D6E0E8"/>
            </a:solidFill>
            <a:prstDash val="solid"/>
          </a:ln>
        </p:spPr>
        <p:txBody>
          <a:bodyPr/>
          <a:lstStyle/>
          <a:p>
            <a:endParaRPr lang="en-US"/>
          </a:p>
        </p:txBody>
      </p:sp>
      <p:pic>
        <p:nvPicPr>
          <p:cNvPr id="10" name="Image 1" descr="/mnt/data/orig_extract/ppt/media/image10.png"/>
          <p:cNvPicPr>
            <a:picLocks noChangeAspect="1"/>
          </p:cNvPicPr>
          <p:nvPr/>
        </p:nvPicPr>
        <p:blipFill>
          <a:blip r:embed="rId3"/>
          <a:stretch>
            <a:fillRect/>
          </a:stretch>
        </p:blipFill>
        <p:spPr>
          <a:xfrm>
            <a:off x="4694984" y="2630190"/>
            <a:ext cx="2789840" cy="1417320"/>
          </a:xfrm>
          <a:prstGeom prst="rect">
            <a:avLst/>
          </a:prstGeom>
        </p:spPr>
      </p:pic>
      <p:sp>
        <p:nvSpPr>
          <p:cNvPr id="11" name="Text 7"/>
          <p:cNvSpPr/>
          <p:nvPr/>
        </p:nvSpPr>
        <p:spPr>
          <a:xfrm>
            <a:off x="4553712" y="4339944"/>
            <a:ext cx="3072384" cy="384048"/>
          </a:xfrm>
          <a:prstGeom prst="rect">
            <a:avLst/>
          </a:prstGeom>
          <a:noFill/>
          <a:ln/>
        </p:spPr>
        <p:txBody>
          <a:bodyPr wrap="square" lIns="0" tIns="0" rIns="0" bIns="0" rtlCol="0" anchor="ctr">
            <a:normAutofit/>
          </a:bodyPr>
          <a:lstStyle/>
          <a:p>
            <a:pPr marL="0" indent="0" algn="ctr">
              <a:buNone/>
            </a:pPr>
            <a:r>
              <a:rPr lang="en-US" sz="1600" b="1" dirty="0">
                <a:solidFill>
                  <a:srgbClr val="F5B942"/>
                </a:solidFill>
              </a:rPr>
              <a:t>NOOR, KELLEL ON PROBLEEM</a:t>
            </a:r>
            <a:endParaRPr lang="en-US" sz="1600" dirty="0"/>
          </a:p>
        </p:txBody>
      </p:sp>
      <p:sp>
        <p:nvSpPr>
          <p:cNvPr id="12" name="Text 8"/>
          <p:cNvSpPr/>
          <p:nvPr/>
        </p:nvSpPr>
        <p:spPr>
          <a:xfrm>
            <a:off x="4645152" y="4590288"/>
            <a:ext cx="2889504" cy="420624"/>
          </a:xfrm>
          <a:prstGeom prst="rect">
            <a:avLst/>
          </a:prstGeom>
          <a:noFill/>
          <a:ln/>
        </p:spPr>
        <p:txBody>
          <a:bodyPr wrap="square" lIns="0" tIns="0" rIns="0" bIns="0" rtlCol="0" anchor="ctr"/>
          <a:lstStyle/>
          <a:p>
            <a:pPr marL="0" indent="0" algn="ctr">
              <a:buNone/>
            </a:pPr>
            <a:r>
              <a:rPr lang="en-US" sz="1600" b="1" dirty="0">
                <a:solidFill>
                  <a:srgbClr val="063B78"/>
                </a:solidFill>
              </a:rPr>
              <a:t>Märkame ja toetame</a:t>
            </a:r>
            <a:endParaRPr lang="en-US" sz="1600" dirty="0"/>
          </a:p>
        </p:txBody>
      </p:sp>
      <p:sp>
        <p:nvSpPr>
          <p:cNvPr id="13" name="Shape 9"/>
          <p:cNvSpPr/>
          <p:nvPr/>
        </p:nvSpPr>
        <p:spPr>
          <a:xfrm>
            <a:off x="8211312" y="2212848"/>
            <a:ext cx="3401568" cy="3337560"/>
          </a:xfrm>
          <a:prstGeom prst="roundRect">
            <a:avLst>
              <a:gd name="adj" fmla="val 2192"/>
            </a:avLst>
          </a:prstGeom>
          <a:solidFill>
            <a:srgbClr val="FFFFFF"/>
          </a:solidFill>
          <a:ln w="12700">
            <a:solidFill>
              <a:srgbClr val="D6E0E8"/>
            </a:solidFill>
            <a:prstDash val="solid"/>
          </a:ln>
        </p:spPr>
        <p:txBody>
          <a:bodyPr/>
          <a:lstStyle/>
          <a:p>
            <a:endParaRPr lang="en-US"/>
          </a:p>
        </p:txBody>
      </p:sp>
      <p:pic>
        <p:nvPicPr>
          <p:cNvPr id="14" name="Image 2" descr="/mnt/data/orig_extract/ppt/media/image18.png"/>
          <p:cNvPicPr>
            <a:picLocks noChangeAspect="1"/>
          </p:cNvPicPr>
          <p:nvPr/>
        </p:nvPicPr>
        <p:blipFill>
          <a:blip r:embed="rId4"/>
          <a:stretch>
            <a:fillRect/>
          </a:stretch>
        </p:blipFill>
        <p:spPr>
          <a:xfrm>
            <a:off x="8375904" y="2489927"/>
            <a:ext cx="3071436" cy="1642125"/>
          </a:xfrm>
          <a:prstGeom prst="rect">
            <a:avLst/>
          </a:prstGeom>
        </p:spPr>
      </p:pic>
      <p:sp>
        <p:nvSpPr>
          <p:cNvPr id="15" name="Text 10"/>
          <p:cNvSpPr/>
          <p:nvPr/>
        </p:nvSpPr>
        <p:spPr>
          <a:xfrm>
            <a:off x="8375904" y="4339944"/>
            <a:ext cx="3072384" cy="384048"/>
          </a:xfrm>
          <a:prstGeom prst="rect">
            <a:avLst/>
          </a:prstGeom>
          <a:noFill/>
          <a:ln/>
        </p:spPr>
        <p:txBody>
          <a:bodyPr wrap="square" lIns="0" tIns="0" rIns="0" bIns="0" rtlCol="0" anchor="ctr">
            <a:normAutofit/>
          </a:bodyPr>
          <a:lstStyle/>
          <a:p>
            <a:pPr marL="0" indent="0" algn="ctr">
              <a:buNone/>
            </a:pPr>
            <a:r>
              <a:rPr lang="en-US" sz="1600" b="1" dirty="0">
                <a:solidFill>
                  <a:srgbClr val="15A39A"/>
                </a:solidFill>
              </a:rPr>
              <a:t>NOOR KUI LAHENDUSE LOOJA</a:t>
            </a:r>
            <a:endParaRPr lang="en-US" sz="1600" dirty="0"/>
          </a:p>
        </p:txBody>
      </p:sp>
      <p:sp>
        <p:nvSpPr>
          <p:cNvPr id="16" name="Text 11"/>
          <p:cNvSpPr/>
          <p:nvPr/>
        </p:nvSpPr>
        <p:spPr>
          <a:xfrm>
            <a:off x="8467344" y="4659296"/>
            <a:ext cx="2889504" cy="420624"/>
          </a:xfrm>
          <a:prstGeom prst="rect">
            <a:avLst/>
          </a:prstGeom>
          <a:noFill/>
          <a:ln/>
        </p:spPr>
        <p:txBody>
          <a:bodyPr wrap="square" lIns="0" tIns="0" rIns="0" bIns="0" rtlCol="0" anchor="ctr"/>
          <a:lstStyle/>
          <a:p>
            <a:pPr marL="0" indent="0" algn="ctr">
              <a:buNone/>
            </a:pPr>
            <a:r>
              <a:rPr lang="en-US" sz="1600" b="1" dirty="0" err="1">
                <a:solidFill>
                  <a:srgbClr val="063B78"/>
                </a:solidFill>
              </a:rPr>
              <a:t>Kaasame</a:t>
            </a:r>
            <a:r>
              <a:rPr lang="et-EE" sz="1600" b="1" dirty="0">
                <a:solidFill>
                  <a:srgbClr val="063B78"/>
                </a:solidFill>
              </a:rPr>
              <a:t>,</a:t>
            </a:r>
            <a:r>
              <a:rPr lang="en-US" sz="1600" b="1" dirty="0">
                <a:solidFill>
                  <a:srgbClr val="063B78"/>
                </a:solidFill>
              </a:rPr>
              <a:t> </a:t>
            </a:r>
            <a:r>
              <a:rPr lang="en-US" sz="1600" b="1" dirty="0" err="1">
                <a:solidFill>
                  <a:srgbClr val="063B78"/>
                </a:solidFill>
              </a:rPr>
              <a:t>usaldame</a:t>
            </a:r>
            <a:r>
              <a:rPr lang="et-EE" sz="1600" b="1" dirty="0">
                <a:solidFill>
                  <a:srgbClr val="063B78"/>
                </a:solidFill>
              </a:rPr>
              <a:t> ja ennetame</a:t>
            </a:r>
            <a:endParaRPr lang="en-US" sz="1600" dirty="0"/>
          </a:p>
        </p:txBody>
      </p:sp>
      <p:sp>
        <p:nvSpPr>
          <p:cNvPr id="17" name="Text 12"/>
          <p:cNvSpPr/>
          <p:nvPr/>
        </p:nvSpPr>
        <p:spPr>
          <a:xfrm>
            <a:off x="960120" y="5870448"/>
            <a:ext cx="10241280" cy="384048"/>
          </a:xfrm>
          <a:prstGeom prst="rect">
            <a:avLst/>
          </a:prstGeom>
          <a:noFill/>
          <a:ln/>
        </p:spPr>
        <p:txBody>
          <a:bodyPr wrap="square" lIns="0" tIns="0" rIns="0" bIns="0" rtlCol="0" anchor="ctr"/>
          <a:lstStyle/>
          <a:p>
            <a:pPr marL="0" indent="0" algn="ctr">
              <a:buNone/>
            </a:pPr>
            <a:r>
              <a:rPr lang="en-US" sz="1800" b="1" dirty="0">
                <a:solidFill>
                  <a:srgbClr val="063B78"/>
                </a:solidFill>
              </a:rPr>
              <a:t>Kohaliku omavalitsuse valik ei ole ainult eelarvevalik. </a:t>
            </a:r>
            <a:endParaRPr lang="et-EE" sz="1800" b="1" dirty="0">
              <a:solidFill>
                <a:srgbClr val="063B78"/>
              </a:solidFill>
            </a:endParaRPr>
          </a:p>
          <a:p>
            <a:pPr marL="0" indent="0" algn="ctr">
              <a:buNone/>
            </a:pPr>
            <a:r>
              <a:rPr lang="en-US" sz="1800" b="1" dirty="0">
                <a:solidFill>
                  <a:srgbClr val="063B78"/>
                </a:solidFill>
              </a:rPr>
              <a:t>See on ka </a:t>
            </a:r>
            <a:r>
              <a:rPr lang="en-US" sz="1800" b="1" dirty="0" err="1">
                <a:solidFill>
                  <a:srgbClr val="063B78"/>
                </a:solidFill>
              </a:rPr>
              <a:t>hoiakuvalik</a:t>
            </a:r>
            <a:r>
              <a:rPr lang="et-EE" b="1" dirty="0">
                <a:solidFill>
                  <a:srgbClr val="063B78"/>
                </a:solidFill>
              </a:rPr>
              <a:t>: </a:t>
            </a:r>
            <a:r>
              <a:rPr lang="et-EE" sz="1800" b="1" dirty="0">
                <a:solidFill>
                  <a:srgbClr val="063B78"/>
                </a:solidFill>
              </a:rPr>
              <a:t>Kas tegeleme tagajärgede või ennetusega?</a:t>
            </a:r>
            <a:endParaRPr lang="en-US" sz="1800" dirty="0"/>
          </a:p>
        </p:txBody>
      </p:sp>
      <p:sp>
        <p:nvSpPr>
          <p:cNvPr id="25" name="Slide Number Placeholder 0"/>
          <p:cNvSpPr>
            <a:spLocks noGrp="1"/>
          </p:cNvSpPr>
          <p:nvPr>
            <p:ph type="sldNum" sz="quarter" idx="4294967295"/>
          </p:nvPr>
        </p:nvSpPr>
        <p:spPr>
          <a:xfrm>
            <a:off x="11658600" y="6547104"/>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7A8793"/>
                </a:solidFill>
              </a:defRPr>
            </a:lvl1pPr>
          </a:lstStyle>
          <a:p>
            <a:pPr algn="l"/>
            <a:fld id="{F7021451-1387-4CA6-816F-3879F97B5CBC}" type="slidenum">
              <a:rPr lang="en-US" b="0"/>
              <a:t>2</a:t>
            </a:fld>
            <a:endParaRPr lang="en-US"/>
          </a:p>
        </p:txBody>
      </p:sp>
      <p:pic>
        <p:nvPicPr>
          <p:cNvPr id="18" name="Picture 17">
            <a:extLst>
              <a:ext uri="{FF2B5EF4-FFF2-40B4-BE49-F238E27FC236}">
                <a16:creationId xmlns:a16="http://schemas.microsoft.com/office/drawing/2014/main" id="{8673A2B3-77ED-CE45-4E1C-70C1E98A6CC3}"/>
              </a:ext>
            </a:extLst>
          </p:cNvPr>
          <p:cNvPicPr>
            <a:picLocks noChangeAspect="1"/>
          </p:cNvPicPr>
          <p:nvPr/>
        </p:nvPicPr>
        <p:blipFill>
          <a:blip r:embed="rId5"/>
          <a:stretch>
            <a:fillRect/>
          </a:stretch>
        </p:blipFill>
        <p:spPr>
          <a:xfrm>
            <a:off x="913297" y="2344727"/>
            <a:ext cx="2708829" cy="203119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48640" y="658368"/>
            <a:ext cx="2560320" cy="182880"/>
          </a:xfrm>
          <a:prstGeom prst="rect">
            <a:avLst/>
          </a:prstGeom>
          <a:noFill/>
          <a:ln/>
        </p:spPr>
        <p:txBody>
          <a:bodyPr wrap="square" lIns="0" tIns="0" rIns="0" bIns="0" rtlCol="0" anchor="ctr"/>
          <a:lstStyle/>
          <a:p>
            <a:pPr marL="0" indent="0">
              <a:buNone/>
            </a:pPr>
            <a:r>
              <a:rPr lang="en-US" sz="1000" b="1" kern="0" spc="150" dirty="0">
                <a:solidFill>
                  <a:srgbClr val="0077C8"/>
                </a:solidFill>
              </a:rPr>
              <a:t>STRATEEGILINE VALIK</a:t>
            </a:r>
            <a:endParaRPr lang="en-US" sz="1000" dirty="0"/>
          </a:p>
        </p:txBody>
      </p:sp>
      <p:sp>
        <p:nvSpPr>
          <p:cNvPr id="3" name="Text 1"/>
          <p:cNvSpPr/>
          <p:nvPr/>
        </p:nvSpPr>
        <p:spPr>
          <a:xfrm>
            <a:off x="548640" y="1033272"/>
            <a:ext cx="7680960" cy="438912"/>
          </a:xfrm>
          <a:prstGeom prst="rect">
            <a:avLst/>
          </a:prstGeom>
          <a:noFill/>
          <a:ln/>
        </p:spPr>
        <p:txBody>
          <a:bodyPr wrap="square" lIns="0" tIns="0" rIns="0" bIns="0" rtlCol="0" anchor="ctr">
            <a:normAutofit/>
          </a:bodyPr>
          <a:lstStyle/>
          <a:p>
            <a:pPr marL="0" indent="0">
              <a:buNone/>
            </a:pPr>
            <a:r>
              <a:rPr lang="en-US" sz="2550" b="1" dirty="0">
                <a:solidFill>
                  <a:srgbClr val="073D78"/>
                </a:solidFill>
              </a:rPr>
              <a:t>„Nice to have“ või universaalne ennetus?</a:t>
            </a:r>
            <a:endParaRPr lang="en-US" sz="2550" dirty="0"/>
          </a:p>
        </p:txBody>
      </p:sp>
      <p:sp>
        <p:nvSpPr>
          <p:cNvPr id="4" name="Text 2"/>
          <p:cNvSpPr/>
          <p:nvPr/>
        </p:nvSpPr>
        <p:spPr>
          <a:xfrm>
            <a:off x="179089" y="1527048"/>
            <a:ext cx="7964252" cy="347472"/>
          </a:xfrm>
          <a:prstGeom prst="rect">
            <a:avLst/>
          </a:prstGeom>
          <a:noFill/>
          <a:ln/>
        </p:spPr>
        <p:txBody>
          <a:bodyPr wrap="square" lIns="0" tIns="0" rIns="0" bIns="0" rtlCol="0" anchor="ctr">
            <a:noAutofit/>
          </a:bodyPr>
          <a:lstStyle/>
          <a:p>
            <a:pPr marL="0" indent="0">
              <a:buNone/>
            </a:pPr>
            <a:r>
              <a:rPr lang="en-US" sz="1700" dirty="0">
                <a:solidFill>
                  <a:srgbClr val="526579"/>
                </a:solidFill>
              </a:rPr>
              <a:t>Noorsootöö, huviharidus ja huvitegevus on mitteformaalõppe kaudu </a:t>
            </a:r>
            <a:r>
              <a:rPr lang="en-US" sz="1700" dirty="0" err="1">
                <a:solidFill>
                  <a:srgbClr val="526579"/>
                </a:solidFill>
              </a:rPr>
              <a:t>osa</a:t>
            </a:r>
            <a:r>
              <a:rPr lang="en-US" sz="1700" dirty="0">
                <a:solidFill>
                  <a:srgbClr val="526579"/>
                </a:solidFill>
              </a:rPr>
              <a:t> </a:t>
            </a:r>
            <a:r>
              <a:rPr lang="en-US" sz="1700" dirty="0" err="1">
                <a:solidFill>
                  <a:srgbClr val="526579"/>
                </a:solidFill>
              </a:rPr>
              <a:t>ennetus</a:t>
            </a:r>
            <a:r>
              <a:rPr lang="et-EE" sz="1700" dirty="0" err="1">
                <a:solidFill>
                  <a:srgbClr val="526579"/>
                </a:solidFill>
              </a:rPr>
              <a:t>est</a:t>
            </a:r>
            <a:r>
              <a:rPr lang="en-US" sz="1700" dirty="0">
                <a:solidFill>
                  <a:srgbClr val="526579"/>
                </a:solidFill>
              </a:rPr>
              <a:t>.</a:t>
            </a:r>
            <a:endParaRPr lang="en-US" sz="1700" dirty="0"/>
          </a:p>
        </p:txBody>
      </p:sp>
      <p:sp>
        <p:nvSpPr>
          <p:cNvPr id="5" name="Shape 3"/>
          <p:cNvSpPr/>
          <p:nvPr/>
        </p:nvSpPr>
        <p:spPr>
          <a:xfrm>
            <a:off x="685800" y="2286000"/>
            <a:ext cx="3154680" cy="2423160"/>
          </a:xfrm>
          <a:prstGeom prst="roundRect">
            <a:avLst>
              <a:gd name="adj" fmla="val 3019"/>
            </a:avLst>
          </a:prstGeom>
          <a:solidFill>
            <a:srgbClr val="FFFFFF"/>
          </a:solidFill>
          <a:ln w="15240">
            <a:solidFill>
              <a:srgbClr val="C9D9E8"/>
            </a:solidFill>
            <a:prstDash val="solid"/>
          </a:ln>
        </p:spPr>
        <p:txBody>
          <a:bodyPr/>
          <a:lstStyle/>
          <a:p>
            <a:endParaRPr lang="et-EE"/>
          </a:p>
        </p:txBody>
      </p:sp>
      <p:sp>
        <p:nvSpPr>
          <p:cNvPr id="6" name="Text 4"/>
          <p:cNvSpPr/>
          <p:nvPr/>
        </p:nvSpPr>
        <p:spPr>
          <a:xfrm>
            <a:off x="987552" y="2560320"/>
            <a:ext cx="2514600" cy="274320"/>
          </a:xfrm>
          <a:prstGeom prst="rect">
            <a:avLst/>
          </a:prstGeom>
          <a:noFill/>
          <a:ln/>
        </p:spPr>
        <p:txBody>
          <a:bodyPr wrap="square" lIns="0" tIns="0" rIns="0" bIns="0" rtlCol="0" anchor="ctr"/>
          <a:lstStyle/>
          <a:p>
            <a:pPr marL="0" indent="0" algn="ctr">
              <a:buNone/>
            </a:pPr>
            <a:r>
              <a:rPr lang="en-US" sz="1800" b="1" i="1" dirty="0">
                <a:solidFill>
                  <a:srgbClr val="7B8794"/>
                </a:solidFill>
              </a:rPr>
              <a:t>NICE TO HAVE</a:t>
            </a:r>
            <a:endParaRPr lang="en-US" sz="1800" i="1" dirty="0"/>
          </a:p>
        </p:txBody>
      </p:sp>
      <p:sp>
        <p:nvSpPr>
          <p:cNvPr id="7" name="Text 5"/>
          <p:cNvSpPr/>
          <p:nvPr/>
        </p:nvSpPr>
        <p:spPr>
          <a:xfrm>
            <a:off x="1051560" y="3063240"/>
            <a:ext cx="2377440" cy="1005840"/>
          </a:xfrm>
          <a:prstGeom prst="rect">
            <a:avLst/>
          </a:prstGeom>
          <a:noFill/>
          <a:ln/>
        </p:spPr>
        <p:txBody>
          <a:bodyPr wrap="square" lIns="381" tIns="381" rIns="381" bIns="381" rtlCol="0" anchor="ctr">
            <a:noAutofit/>
          </a:bodyPr>
          <a:lstStyle/>
          <a:p>
            <a:pPr marL="0" indent="0">
              <a:buNone/>
            </a:pPr>
            <a:r>
              <a:rPr lang="en-US" sz="1600" dirty="0">
                <a:solidFill>
                  <a:srgbClr val="526579"/>
                </a:solidFill>
              </a:rPr>
              <a:t>• lisategevus pärast „päris“ õppimist</a:t>
            </a:r>
            <a:endParaRPr lang="en-US" sz="1600" dirty="0"/>
          </a:p>
          <a:p>
            <a:pPr marL="0" indent="0">
              <a:buNone/>
            </a:pPr>
            <a:r>
              <a:rPr lang="en-US" sz="1600" dirty="0">
                <a:solidFill>
                  <a:srgbClr val="526579"/>
                </a:solidFill>
              </a:rPr>
              <a:t>• sõltub pere võimalustest ja elukohast</a:t>
            </a:r>
            <a:endParaRPr lang="en-US" sz="1600" dirty="0"/>
          </a:p>
          <a:p>
            <a:pPr marL="0" indent="0">
              <a:buNone/>
            </a:pPr>
            <a:r>
              <a:rPr lang="en-US" sz="1600" dirty="0">
                <a:solidFill>
                  <a:srgbClr val="526579"/>
                </a:solidFill>
              </a:rPr>
              <a:t>• esimene koht, kust kärpida</a:t>
            </a:r>
            <a:endParaRPr lang="en-US" sz="1600" dirty="0"/>
          </a:p>
        </p:txBody>
      </p:sp>
      <p:sp>
        <p:nvSpPr>
          <p:cNvPr id="9" name="Shape 7"/>
          <p:cNvSpPr/>
          <p:nvPr/>
        </p:nvSpPr>
        <p:spPr>
          <a:xfrm>
            <a:off x="4096512" y="2157984"/>
            <a:ext cx="3858768" cy="2679192"/>
          </a:xfrm>
          <a:prstGeom prst="roundRect">
            <a:avLst>
              <a:gd name="adj" fmla="val 2730"/>
            </a:avLst>
          </a:prstGeom>
          <a:solidFill>
            <a:srgbClr val="EAF4FB"/>
          </a:solidFill>
          <a:ln w="27940">
            <a:solidFill>
              <a:srgbClr val="0878C9"/>
            </a:solidFill>
            <a:prstDash val="solid"/>
          </a:ln>
        </p:spPr>
        <p:txBody>
          <a:bodyPr/>
          <a:lstStyle/>
          <a:p>
            <a:endParaRPr lang="et-EE"/>
          </a:p>
        </p:txBody>
      </p:sp>
      <p:sp>
        <p:nvSpPr>
          <p:cNvPr id="10" name="Shape 8"/>
          <p:cNvSpPr/>
          <p:nvPr/>
        </p:nvSpPr>
        <p:spPr>
          <a:xfrm>
            <a:off x="4370832" y="2355706"/>
            <a:ext cx="493776" cy="493776"/>
          </a:xfrm>
          <a:prstGeom prst="ellipse">
            <a:avLst/>
          </a:prstGeom>
          <a:solidFill>
            <a:srgbClr val="19A69E"/>
          </a:solidFill>
          <a:ln w="12700">
            <a:solidFill>
              <a:srgbClr val="19A69E"/>
            </a:solidFill>
            <a:prstDash val="solid"/>
          </a:ln>
        </p:spPr>
        <p:txBody>
          <a:bodyPr/>
          <a:lstStyle/>
          <a:p>
            <a:endParaRPr lang="et-EE"/>
          </a:p>
        </p:txBody>
      </p:sp>
      <p:sp>
        <p:nvSpPr>
          <p:cNvPr id="11" name="Text 9"/>
          <p:cNvSpPr/>
          <p:nvPr/>
        </p:nvSpPr>
        <p:spPr>
          <a:xfrm>
            <a:off x="4480560" y="2514600"/>
            <a:ext cx="256032" cy="182880"/>
          </a:xfrm>
          <a:prstGeom prst="rect">
            <a:avLst/>
          </a:prstGeom>
          <a:noFill/>
          <a:ln/>
        </p:spPr>
        <p:txBody>
          <a:bodyPr wrap="square" lIns="0" tIns="0" rIns="0" bIns="0" rtlCol="0" anchor="ctr"/>
          <a:lstStyle/>
          <a:p>
            <a:pPr marL="0" indent="0" algn="ctr">
              <a:buNone/>
            </a:pPr>
            <a:r>
              <a:rPr lang="en-US" sz="1600" b="1" dirty="0">
                <a:solidFill>
                  <a:srgbClr val="FFFFFF"/>
                </a:solidFill>
              </a:rPr>
              <a:t>✓</a:t>
            </a:r>
            <a:endParaRPr lang="en-US" sz="1600" dirty="0"/>
          </a:p>
        </p:txBody>
      </p:sp>
      <p:sp>
        <p:nvSpPr>
          <p:cNvPr id="12" name="Text 10"/>
          <p:cNvSpPr/>
          <p:nvPr/>
        </p:nvSpPr>
        <p:spPr>
          <a:xfrm>
            <a:off x="4983480" y="2505456"/>
            <a:ext cx="2606040" cy="292608"/>
          </a:xfrm>
          <a:prstGeom prst="rect">
            <a:avLst/>
          </a:prstGeom>
          <a:noFill/>
          <a:ln/>
        </p:spPr>
        <p:txBody>
          <a:bodyPr wrap="square" lIns="0" tIns="0" rIns="0" bIns="0" rtlCol="0" anchor="ctr">
            <a:normAutofit/>
          </a:bodyPr>
          <a:lstStyle/>
          <a:p>
            <a:pPr marL="0" indent="0">
              <a:buNone/>
            </a:pPr>
            <a:r>
              <a:rPr lang="en-US" sz="1700" b="1" dirty="0">
                <a:solidFill>
                  <a:srgbClr val="073D78"/>
                </a:solidFill>
              </a:rPr>
              <a:t>UNIVERSAALNE ENNETUS</a:t>
            </a:r>
            <a:endParaRPr lang="en-US" sz="1700" dirty="0"/>
          </a:p>
        </p:txBody>
      </p:sp>
      <p:sp>
        <p:nvSpPr>
          <p:cNvPr id="13" name="Text 11"/>
          <p:cNvSpPr/>
          <p:nvPr/>
        </p:nvSpPr>
        <p:spPr>
          <a:xfrm>
            <a:off x="4462272" y="3081528"/>
            <a:ext cx="3310128" cy="1234440"/>
          </a:xfrm>
          <a:prstGeom prst="rect">
            <a:avLst/>
          </a:prstGeom>
          <a:noFill/>
          <a:ln/>
        </p:spPr>
        <p:txBody>
          <a:bodyPr wrap="square" lIns="381" tIns="381" rIns="381" bIns="381" rtlCol="0" anchor="ctr">
            <a:noAutofit/>
          </a:bodyPr>
          <a:lstStyle/>
          <a:p>
            <a:pPr marL="0" indent="0">
              <a:buNone/>
            </a:pPr>
            <a:r>
              <a:rPr lang="en-US" sz="1600" dirty="0">
                <a:solidFill>
                  <a:srgbClr val="334B62"/>
                </a:solidFill>
              </a:rPr>
              <a:t>• turvaline ja juhendatud aeg pärast koolipäeva</a:t>
            </a:r>
            <a:endParaRPr lang="en-US" sz="1600" dirty="0"/>
          </a:p>
          <a:p>
            <a:pPr marL="0" indent="0">
              <a:buNone/>
            </a:pPr>
            <a:r>
              <a:rPr lang="en-US" sz="1600" dirty="0">
                <a:solidFill>
                  <a:srgbClr val="334B62"/>
                </a:solidFill>
              </a:rPr>
              <a:t>• kuuluvus, usaldussuhted ja eneseteostus</a:t>
            </a:r>
            <a:endParaRPr lang="en-US" sz="1600" dirty="0"/>
          </a:p>
          <a:p>
            <a:pPr marL="0" indent="0">
              <a:buNone/>
            </a:pPr>
            <a:r>
              <a:rPr lang="en-US" sz="1600" dirty="0">
                <a:solidFill>
                  <a:srgbClr val="334B62"/>
                </a:solidFill>
              </a:rPr>
              <a:t>• oskused, mis vähendavad riskikäitumist</a:t>
            </a:r>
            <a:endParaRPr lang="en-US" sz="1600" dirty="0"/>
          </a:p>
          <a:p>
            <a:pPr marL="0" indent="0">
              <a:buNone/>
            </a:pPr>
            <a:r>
              <a:rPr lang="en-US" sz="1600" dirty="0">
                <a:solidFill>
                  <a:srgbClr val="334B62"/>
                </a:solidFill>
              </a:rPr>
              <a:t>• kättesaadav võimalus igale noorele</a:t>
            </a:r>
            <a:endParaRPr lang="en-US" sz="1600" dirty="0"/>
          </a:p>
        </p:txBody>
      </p:sp>
      <p:pic>
        <p:nvPicPr>
          <p:cNvPr id="15" name="Image 0" descr="/mnt/data/1ec54f4ad1.png"/>
          <p:cNvPicPr>
            <a:picLocks noChangeAspect="1"/>
          </p:cNvPicPr>
          <p:nvPr/>
        </p:nvPicPr>
        <p:blipFill>
          <a:blip r:embed="rId3"/>
          <a:stretch>
            <a:fillRect/>
          </a:stretch>
        </p:blipFill>
        <p:spPr>
          <a:xfrm>
            <a:off x="8399373" y="1378889"/>
            <a:ext cx="3585133" cy="3368701"/>
          </a:xfrm>
          <a:prstGeom prst="rect">
            <a:avLst/>
          </a:prstGeom>
        </p:spPr>
      </p:pic>
      <p:sp>
        <p:nvSpPr>
          <p:cNvPr id="16" name="Shape 13"/>
          <p:cNvSpPr/>
          <p:nvPr/>
        </p:nvSpPr>
        <p:spPr>
          <a:xfrm>
            <a:off x="685800" y="5157216"/>
            <a:ext cx="11298706" cy="841248"/>
          </a:xfrm>
          <a:prstGeom prst="roundRect">
            <a:avLst>
              <a:gd name="adj" fmla="val 5435"/>
            </a:avLst>
          </a:prstGeom>
          <a:solidFill>
            <a:srgbClr val="073D78"/>
          </a:solidFill>
          <a:ln w="12700">
            <a:solidFill>
              <a:srgbClr val="073D78"/>
            </a:solidFill>
            <a:prstDash val="solid"/>
          </a:ln>
        </p:spPr>
        <p:txBody>
          <a:bodyPr/>
          <a:lstStyle/>
          <a:p>
            <a:endParaRPr lang="et-EE"/>
          </a:p>
        </p:txBody>
      </p:sp>
      <p:sp>
        <p:nvSpPr>
          <p:cNvPr id="17" name="Text 14"/>
          <p:cNvSpPr/>
          <p:nvPr/>
        </p:nvSpPr>
        <p:spPr>
          <a:xfrm>
            <a:off x="950976" y="5454223"/>
            <a:ext cx="2423160" cy="173736"/>
          </a:xfrm>
          <a:prstGeom prst="rect">
            <a:avLst/>
          </a:prstGeom>
          <a:noFill/>
          <a:ln/>
        </p:spPr>
        <p:txBody>
          <a:bodyPr wrap="square" lIns="0" tIns="0" rIns="0" bIns="0" rtlCol="0" anchor="ctr"/>
          <a:lstStyle/>
          <a:p>
            <a:pPr marL="0" indent="0">
              <a:buNone/>
            </a:pPr>
            <a:r>
              <a:rPr lang="en-US" sz="1400" b="1" kern="0" spc="80" dirty="0">
                <a:solidFill>
                  <a:srgbClr val="73C7F1"/>
                </a:solidFill>
              </a:rPr>
              <a:t>EESTI INIMARENGU ARUANNE 2026</a:t>
            </a:r>
            <a:endParaRPr lang="en-US" sz="1400" dirty="0"/>
          </a:p>
        </p:txBody>
      </p:sp>
      <p:sp>
        <p:nvSpPr>
          <p:cNvPr id="18" name="Text 15"/>
          <p:cNvSpPr/>
          <p:nvPr/>
        </p:nvSpPr>
        <p:spPr>
          <a:xfrm>
            <a:off x="3246120" y="5285232"/>
            <a:ext cx="7424755" cy="265176"/>
          </a:xfrm>
          <a:prstGeom prst="rect">
            <a:avLst/>
          </a:prstGeom>
          <a:noFill/>
          <a:ln/>
        </p:spPr>
        <p:txBody>
          <a:bodyPr wrap="square" lIns="0" tIns="0" rIns="0" bIns="0" rtlCol="0" anchor="ctr">
            <a:noAutofit/>
          </a:bodyPr>
          <a:lstStyle/>
          <a:p>
            <a:pPr marL="0" indent="0">
              <a:buNone/>
            </a:pPr>
            <a:r>
              <a:rPr lang="en-US" b="1" dirty="0">
                <a:solidFill>
                  <a:srgbClr val="FFFFFF"/>
                </a:solidFill>
              </a:rPr>
              <a:t>Vargused ja liiklusrikkumised sagenevad pärast kooli.</a:t>
            </a:r>
            <a:endParaRPr lang="en-US" dirty="0"/>
          </a:p>
        </p:txBody>
      </p:sp>
      <p:sp>
        <p:nvSpPr>
          <p:cNvPr id="19" name="Text 16"/>
          <p:cNvSpPr/>
          <p:nvPr/>
        </p:nvSpPr>
        <p:spPr>
          <a:xfrm>
            <a:off x="3246119" y="5650992"/>
            <a:ext cx="6415465" cy="173736"/>
          </a:xfrm>
          <a:prstGeom prst="rect">
            <a:avLst/>
          </a:prstGeom>
          <a:noFill/>
          <a:ln/>
        </p:spPr>
        <p:txBody>
          <a:bodyPr wrap="square" lIns="0" tIns="0" rIns="0" bIns="0" rtlCol="0" anchor="ctr"/>
          <a:lstStyle/>
          <a:p>
            <a:pPr marL="0" indent="0">
              <a:buNone/>
            </a:pPr>
            <a:r>
              <a:rPr lang="en-US" sz="1600" dirty="0" err="1">
                <a:solidFill>
                  <a:srgbClr val="DCEAF5"/>
                </a:solidFill>
              </a:rPr>
              <a:t>Huviharidus</a:t>
            </a:r>
            <a:r>
              <a:rPr lang="et-EE" sz="1600" dirty="0">
                <a:solidFill>
                  <a:srgbClr val="DCEAF5"/>
                </a:solidFill>
              </a:rPr>
              <a:t> ja noorsootöö </a:t>
            </a:r>
            <a:r>
              <a:rPr lang="en-US" sz="1600" dirty="0">
                <a:solidFill>
                  <a:srgbClr val="DCEAF5"/>
                </a:solidFill>
              </a:rPr>
              <a:t> on investeering Eesti turvalisusesse.</a:t>
            </a:r>
            <a:endParaRPr lang="en-US" sz="1600" dirty="0"/>
          </a:p>
        </p:txBody>
      </p:sp>
      <p:sp>
        <p:nvSpPr>
          <p:cNvPr id="20" name="Text 17"/>
          <p:cNvSpPr/>
          <p:nvPr/>
        </p:nvSpPr>
        <p:spPr>
          <a:xfrm>
            <a:off x="868680" y="6245352"/>
            <a:ext cx="10561320" cy="256032"/>
          </a:xfrm>
          <a:prstGeom prst="rect">
            <a:avLst/>
          </a:prstGeom>
          <a:noFill/>
          <a:ln/>
        </p:spPr>
        <p:txBody>
          <a:bodyPr wrap="square" lIns="0" tIns="0" rIns="0" bIns="0" rtlCol="0" anchor="ctr">
            <a:noAutofit/>
          </a:bodyPr>
          <a:lstStyle/>
          <a:p>
            <a:pPr marL="0" indent="0" algn="ctr">
              <a:buNone/>
            </a:pPr>
            <a:r>
              <a:rPr lang="en-US" sz="1600" b="1" dirty="0">
                <a:solidFill>
                  <a:srgbClr val="073D78"/>
                </a:solidFill>
              </a:rPr>
              <a:t>KÜSIMUS EI OLE, KAS ME SAAME SEDA ENDALE LUBADA. </a:t>
            </a:r>
            <a:endParaRPr lang="et-EE" sz="1600" b="1" dirty="0">
              <a:solidFill>
                <a:srgbClr val="073D78"/>
              </a:solidFill>
            </a:endParaRPr>
          </a:p>
          <a:p>
            <a:pPr marL="0" indent="0" algn="ctr">
              <a:buNone/>
            </a:pPr>
            <a:r>
              <a:rPr lang="en-US" sz="1600" b="1" dirty="0">
                <a:solidFill>
                  <a:srgbClr val="073D78"/>
                </a:solidFill>
              </a:rPr>
              <a:t>KÜSIMUS ON, KAS ME SAAME LUBADA, ET SEE POLE KÕIGILE KÄTTESAADAV.</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48640" y="658368"/>
            <a:ext cx="2103120" cy="182880"/>
          </a:xfrm>
          <a:prstGeom prst="rect">
            <a:avLst/>
          </a:prstGeom>
          <a:noFill/>
          <a:ln/>
        </p:spPr>
        <p:txBody>
          <a:bodyPr wrap="square" lIns="0" tIns="0" rIns="0" bIns="0" rtlCol="0" anchor="ctr"/>
          <a:lstStyle/>
          <a:p>
            <a:pPr marL="0" indent="0">
              <a:buNone/>
            </a:pPr>
            <a:r>
              <a:rPr lang="en-US" sz="1000" b="1" kern="0" spc="150" dirty="0">
                <a:solidFill>
                  <a:srgbClr val="0077C8"/>
                </a:solidFill>
                <a:latin typeface="Arial" pitchFamily="34" charset="0"/>
                <a:ea typeface="Arial" pitchFamily="34" charset="-122"/>
                <a:cs typeface="Arial" pitchFamily="34" charset="-120"/>
              </a:rPr>
              <a:t>HEAOLU ALUS</a:t>
            </a:r>
            <a:endParaRPr lang="en-US" sz="1000" dirty="0"/>
          </a:p>
        </p:txBody>
      </p:sp>
      <p:sp>
        <p:nvSpPr>
          <p:cNvPr id="3" name="Text 1"/>
          <p:cNvSpPr/>
          <p:nvPr/>
        </p:nvSpPr>
        <p:spPr>
          <a:xfrm>
            <a:off x="548640" y="1024128"/>
            <a:ext cx="10698480" cy="384048"/>
          </a:xfrm>
          <a:prstGeom prst="rect">
            <a:avLst/>
          </a:prstGeom>
          <a:noFill/>
          <a:ln/>
        </p:spPr>
        <p:txBody>
          <a:bodyPr wrap="square" lIns="0" tIns="0" rIns="0" bIns="0" rtlCol="0" anchor="ctr">
            <a:noAutofit/>
          </a:bodyPr>
          <a:lstStyle/>
          <a:p>
            <a:pPr marL="0" indent="0">
              <a:buNone/>
            </a:pPr>
            <a:r>
              <a:rPr lang="en-US" sz="3200" b="1" dirty="0">
                <a:solidFill>
                  <a:srgbClr val="073D78"/>
                </a:solidFill>
                <a:latin typeface="Arial" pitchFamily="34" charset="0"/>
                <a:ea typeface="Arial" pitchFamily="34" charset="-122"/>
                <a:cs typeface="Arial" pitchFamily="34" charset="-120"/>
              </a:rPr>
              <a:t>Vaimset tervist toetavad viis igapäevast vitamiini.</a:t>
            </a:r>
            <a:endParaRPr lang="en-US" sz="3200" dirty="0"/>
          </a:p>
        </p:txBody>
      </p:sp>
      <p:sp>
        <p:nvSpPr>
          <p:cNvPr id="7" name="Text 4"/>
          <p:cNvSpPr/>
          <p:nvPr/>
        </p:nvSpPr>
        <p:spPr>
          <a:xfrm>
            <a:off x="4257827" y="2838828"/>
            <a:ext cx="2395728" cy="1860353"/>
          </a:xfrm>
          <a:prstGeom prst="rect">
            <a:avLst/>
          </a:prstGeom>
          <a:noFill/>
          <a:ln/>
        </p:spPr>
        <p:txBody>
          <a:bodyPr wrap="square" lIns="0" tIns="0" rIns="0" bIns="0" rtlCol="0" anchor="ctr">
            <a:normAutofit/>
          </a:bodyPr>
          <a:lstStyle/>
          <a:p>
            <a:pPr marL="0" indent="0" algn="ctr">
              <a:buNone/>
            </a:pPr>
            <a:r>
              <a:rPr lang="en-US" sz="3200" b="1" dirty="0">
                <a:solidFill>
                  <a:srgbClr val="073D78"/>
                </a:solidFill>
                <a:latin typeface="Arial" pitchFamily="34" charset="0"/>
                <a:ea typeface="Arial" pitchFamily="34" charset="-122"/>
                <a:cs typeface="Arial" pitchFamily="34" charset="-120"/>
              </a:rPr>
              <a:t>VAIMNE</a:t>
            </a:r>
            <a:endParaRPr lang="en-US" sz="3200" dirty="0"/>
          </a:p>
          <a:p>
            <a:pPr marL="0" indent="0" algn="ctr">
              <a:buNone/>
            </a:pPr>
            <a:r>
              <a:rPr lang="en-US" sz="3200" b="1" dirty="0">
                <a:solidFill>
                  <a:srgbClr val="073D78"/>
                </a:solidFill>
                <a:latin typeface="Arial" pitchFamily="34" charset="0"/>
                <a:ea typeface="Arial" pitchFamily="34" charset="-122"/>
                <a:cs typeface="Arial" pitchFamily="34" charset="-120"/>
              </a:rPr>
              <a:t>HEAOLU</a:t>
            </a:r>
            <a:endParaRPr lang="en-US" sz="3200" dirty="0"/>
          </a:p>
        </p:txBody>
      </p:sp>
      <p:sp>
        <p:nvSpPr>
          <p:cNvPr id="9" name="Shape 6"/>
          <p:cNvSpPr/>
          <p:nvPr/>
        </p:nvSpPr>
        <p:spPr>
          <a:xfrm>
            <a:off x="3136558" y="1844337"/>
            <a:ext cx="1353312" cy="1353312"/>
          </a:xfrm>
          <a:prstGeom prst="ellipse">
            <a:avLst/>
          </a:prstGeom>
          <a:solidFill>
            <a:srgbClr val="FFFFFF"/>
          </a:solidFill>
          <a:ln w="25400">
            <a:solidFill>
              <a:srgbClr val="117DCE"/>
            </a:solidFill>
            <a:prstDash val="solid"/>
          </a:ln>
        </p:spPr>
        <p:txBody>
          <a:bodyPr/>
          <a:lstStyle/>
          <a:p>
            <a:endParaRPr lang="et-EE"/>
          </a:p>
        </p:txBody>
      </p:sp>
      <p:sp>
        <p:nvSpPr>
          <p:cNvPr id="10" name="Shape 7"/>
          <p:cNvSpPr/>
          <p:nvPr/>
        </p:nvSpPr>
        <p:spPr>
          <a:xfrm>
            <a:off x="3657766" y="1990641"/>
            <a:ext cx="310896" cy="310896"/>
          </a:xfrm>
          <a:prstGeom prst="ellipse">
            <a:avLst/>
          </a:prstGeom>
          <a:solidFill>
            <a:srgbClr val="117DCE"/>
          </a:solidFill>
          <a:ln w="12700">
            <a:solidFill>
              <a:srgbClr val="117DCE"/>
            </a:solidFill>
            <a:prstDash val="solid"/>
          </a:ln>
        </p:spPr>
        <p:txBody>
          <a:bodyPr/>
          <a:lstStyle/>
          <a:p>
            <a:endParaRPr lang="et-EE"/>
          </a:p>
        </p:txBody>
      </p:sp>
      <p:sp>
        <p:nvSpPr>
          <p:cNvPr id="11" name="Text 8"/>
          <p:cNvSpPr/>
          <p:nvPr/>
        </p:nvSpPr>
        <p:spPr>
          <a:xfrm>
            <a:off x="3273718" y="2365545"/>
            <a:ext cx="1078992" cy="365760"/>
          </a:xfrm>
          <a:prstGeom prst="rect">
            <a:avLst/>
          </a:prstGeom>
          <a:noFill/>
          <a:ln/>
        </p:spPr>
        <p:txBody>
          <a:bodyPr wrap="square" lIns="0" tIns="0" rIns="0" bIns="0" rtlCol="0" anchor="ctr">
            <a:normAutofit/>
          </a:bodyPr>
          <a:lstStyle/>
          <a:p>
            <a:pPr marL="0" indent="0" algn="ctr">
              <a:buNone/>
            </a:pPr>
            <a:r>
              <a:rPr lang="en-US" sz="1020" b="1" dirty="0">
                <a:solidFill>
                  <a:srgbClr val="073D78"/>
                </a:solidFill>
                <a:latin typeface="Arial" pitchFamily="34" charset="0"/>
                <a:ea typeface="Arial" pitchFamily="34" charset="-122"/>
                <a:cs typeface="Arial" pitchFamily="34" charset="-120"/>
              </a:rPr>
              <a:t>Uni ja puhkus</a:t>
            </a:r>
            <a:endParaRPr lang="en-US" sz="1020" dirty="0"/>
          </a:p>
        </p:txBody>
      </p:sp>
      <p:sp>
        <p:nvSpPr>
          <p:cNvPr id="12" name="Text 9"/>
          <p:cNvSpPr/>
          <p:nvPr/>
        </p:nvSpPr>
        <p:spPr>
          <a:xfrm>
            <a:off x="3282862" y="2804457"/>
            <a:ext cx="1060704" cy="182880"/>
          </a:xfrm>
          <a:prstGeom prst="rect">
            <a:avLst/>
          </a:prstGeom>
          <a:noFill/>
          <a:ln/>
        </p:spPr>
        <p:txBody>
          <a:bodyPr wrap="square" lIns="0" tIns="0" rIns="0" bIns="0" rtlCol="0" anchor="ctr">
            <a:normAutofit/>
          </a:bodyPr>
          <a:lstStyle/>
          <a:p>
            <a:pPr marL="0" indent="0" algn="ctr">
              <a:buNone/>
            </a:pPr>
            <a:r>
              <a:rPr lang="en-US" sz="780" dirty="0">
                <a:solidFill>
                  <a:srgbClr val="526579"/>
                </a:solidFill>
                <a:latin typeface="Arial" pitchFamily="34" charset="0"/>
                <a:ea typeface="Arial" pitchFamily="34" charset="-122"/>
                <a:cs typeface="Arial" pitchFamily="34" charset="-120"/>
              </a:rPr>
              <a:t>taastumine</a:t>
            </a:r>
            <a:endParaRPr lang="en-US" sz="780" dirty="0"/>
          </a:p>
        </p:txBody>
      </p:sp>
      <p:sp>
        <p:nvSpPr>
          <p:cNvPr id="13" name="Shape 10"/>
          <p:cNvSpPr/>
          <p:nvPr/>
        </p:nvSpPr>
        <p:spPr>
          <a:xfrm>
            <a:off x="2666422" y="4224528"/>
            <a:ext cx="1536192" cy="1536192"/>
          </a:xfrm>
          <a:prstGeom prst="ellipse">
            <a:avLst/>
          </a:prstGeom>
          <a:solidFill>
            <a:srgbClr val="F4F7FA">
              <a:alpha val="0"/>
            </a:srgbClr>
          </a:solidFill>
          <a:ln w="50800">
            <a:solidFill>
              <a:srgbClr val="19A69E"/>
            </a:solidFill>
            <a:prstDash val="solid"/>
          </a:ln>
        </p:spPr>
        <p:txBody>
          <a:bodyPr/>
          <a:lstStyle/>
          <a:p>
            <a:endParaRPr lang="et-EE"/>
          </a:p>
        </p:txBody>
      </p:sp>
      <p:sp>
        <p:nvSpPr>
          <p:cNvPr id="14" name="Shape 11"/>
          <p:cNvSpPr/>
          <p:nvPr/>
        </p:nvSpPr>
        <p:spPr>
          <a:xfrm>
            <a:off x="2757862" y="4315968"/>
            <a:ext cx="1353312" cy="1353312"/>
          </a:xfrm>
          <a:prstGeom prst="ellipse">
            <a:avLst/>
          </a:prstGeom>
          <a:solidFill>
            <a:srgbClr val="FFFFFF"/>
          </a:solidFill>
          <a:ln w="25400">
            <a:solidFill>
              <a:srgbClr val="19A69E"/>
            </a:solidFill>
            <a:prstDash val="solid"/>
          </a:ln>
        </p:spPr>
        <p:txBody>
          <a:bodyPr/>
          <a:lstStyle/>
          <a:p>
            <a:endParaRPr lang="et-EE"/>
          </a:p>
        </p:txBody>
      </p:sp>
      <p:sp>
        <p:nvSpPr>
          <p:cNvPr id="15" name="Shape 12"/>
          <p:cNvSpPr/>
          <p:nvPr/>
        </p:nvSpPr>
        <p:spPr>
          <a:xfrm>
            <a:off x="3279070" y="4462272"/>
            <a:ext cx="310896" cy="310896"/>
          </a:xfrm>
          <a:prstGeom prst="ellipse">
            <a:avLst/>
          </a:prstGeom>
          <a:solidFill>
            <a:srgbClr val="19A69E"/>
          </a:solidFill>
          <a:ln w="12700">
            <a:solidFill>
              <a:srgbClr val="19A69E"/>
            </a:solidFill>
            <a:prstDash val="solid"/>
          </a:ln>
        </p:spPr>
        <p:txBody>
          <a:bodyPr/>
          <a:lstStyle/>
          <a:p>
            <a:endParaRPr lang="et-EE"/>
          </a:p>
        </p:txBody>
      </p:sp>
      <p:sp>
        <p:nvSpPr>
          <p:cNvPr id="16" name="Text 13"/>
          <p:cNvSpPr/>
          <p:nvPr/>
        </p:nvSpPr>
        <p:spPr>
          <a:xfrm>
            <a:off x="2895022" y="4837176"/>
            <a:ext cx="1078992" cy="365760"/>
          </a:xfrm>
          <a:prstGeom prst="rect">
            <a:avLst/>
          </a:prstGeom>
          <a:noFill/>
          <a:ln/>
        </p:spPr>
        <p:txBody>
          <a:bodyPr wrap="square" lIns="0" tIns="0" rIns="0" bIns="0" rtlCol="0" anchor="ctr">
            <a:normAutofit/>
          </a:bodyPr>
          <a:lstStyle/>
          <a:p>
            <a:pPr marL="0" indent="0" algn="ctr">
              <a:buNone/>
            </a:pPr>
            <a:r>
              <a:rPr lang="en-US" b="1" dirty="0">
                <a:solidFill>
                  <a:srgbClr val="073D78"/>
                </a:solidFill>
                <a:latin typeface="Arial" pitchFamily="34" charset="0"/>
                <a:ea typeface="Arial" pitchFamily="34" charset="-122"/>
                <a:cs typeface="Arial" pitchFamily="34" charset="-120"/>
              </a:rPr>
              <a:t>Liikumine</a:t>
            </a:r>
            <a:endParaRPr lang="en-US" dirty="0"/>
          </a:p>
        </p:txBody>
      </p:sp>
      <p:sp>
        <p:nvSpPr>
          <p:cNvPr id="17" name="Text 14"/>
          <p:cNvSpPr/>
          <p:nvPr/>
        </p:nvSpPr>
        <p:spPr>
          <a:xfrm>
            <a:off x="2904166" y="5276088"/>
            <a:ext cx="1060704" cy="182880"/>
          </a:xfrm>
          <a:prstGeom prst="rect">
            <a:avLst/>
          </a:prstGeom>
          <a:noFill/>
          <a:ln/>
        </p:spPr>
        <p:txBody>
          <a:bodyPr wrap="square" lIns="0" tIns="0" rIns="0" bIns="0" rtlCol="0" anchor="ctr">
            <a:normAutofit/>
          </a:bodyPr>
          <a:lstStyle/>
          <a:p>
            <a:pPr marL="0" indent="0" algn="ctr">
              <a:buNone/>
            </a:pPr>
            <a:r>
              <a:rPr lang="en-US" sz="780" dirty="0">
                <a:solidFill>
                  <a:srgbClr val="526579"/>
                </a:solidFill>
                <a:latin typeface="Arial" pitchFamily="34" charset="0"/>
                <a:ea typeface="Arial" pitchFamily="34" charset="-122"/>
                <a:cs typeface="Arial" pitchFamily="34" charset="-120"/>
              </a:rPr>
              <a:t>energia ja tasakaal</a:t>
            </a:r>
            <a:endParaRPr lang="en-US" sz="780" dirty="0"/>
          </a:p>
        </p:txBody>
      </p:sp>
      <p:sp>
        <p:nvSpPr>
          <p:cNvPr id="18" name="Shape 15"/>
          <p:cNvSpPr/>
          <p:nvPr/>
        </p:nvSpPr>
        <p:spPr>
          <a:xfrm>
            <a:off x="7001205" y="3508540"/>
            <a:ext cx="1536192" cy="1536192"/>
          </a:xfrm>
          <a:prstGeom prst="ellipse">
            <a:avLst/>
          </a:prstGeom>
          <a:solidFill>
            <a:srgbClr val="F4F7FA">
              <a:alpha val="0"/>
            </a:srgbClr>
          </a:solidFill>
          <a:ln w="50800">
            <a:solidFill>
              <a:srgbClr val="F7B83B"/>
            </a:solidFill>
            <a:prstDash val="solid"/>
          </a:ln>
        </p:spPr>
        <p:txBody>
          <a:bodyPr/>
          <a:lstStyle/>
          <a:p>
            <a:endParaRPr lang="et-EE"/>
          </a:p>
        </p:txBody>
      </p:sp>
      <p:sp>
        <p:nvSpPr>
          <p:cNvPr id="19" name="Shape 16"/>
          <p:cNvSpPr/>
          <p:nvPr/>
        </p:nvSpPr>
        <p:spPr>
          <a:xfrm>
            <a:off x="7092640" y="3599980"/>
            <a:ext cx="1353312" cy="1353312"/>
          </a:xfrm>
          <a:prstGeom prst="ellipse">
            <a:avLst/>
          </a:prstGeom>
          <a:solidFill>
            <a:srgbClr val="FFFFFF"/>
          </a:solidFill>
          <a:ln w="25400">
            <a:solidFill>
              <a:srgbClr val="F7B83B"/>
            </a:solidFill>
            <a:prstDash val="solid"/>
          </a:ln>
        </p:spPr>
        <p:txBody>
          <a:bodyPr/>
          <a:lstStyle/>
          <a:p>
            <a:endParaRPr lang="et-EE"/>
          </a:p>
        </p:txBody>
      </p:sp>
      <p:sp>
        <p:nvSpPr>
          <p:cNvPr id="20" name="Shape 17"/>
          <p:cNvSpPr/>
          <p:nvPr/>
        </p:nvSpPr>
        <p:spPr>
          <a:xfrm>
            <a:off x="7613848" y="3746284"/>
            <a:ext cx="310896" cy="310896"/>
          </a:xfrm>
          <a:prstGeom prst="ellipse">
            <a:avLst/>
          </a:prstGeom>
          <a:solidFill>
            <a:srgbClr val="F7B83B"/>
          </a:solidFill>
          <a:ln w="12700">
            <a:solidFill>
              <a:srgbClr val="F7B83B"/>
            </a:solidFill>
            <a:prstDash val="solid"/>
          </a:ln>
        </p:spPr>
        <p:txBody>
          <a:bodyPr/>
          <a:lstStyle/>
          <a:p>
            <a:endParaRPr lang="et-EE"/>
          </a:p>
        </p:txBody>
      </p:sp>
      <p:sp>
        <p:nvSpPr>
          <p:cNvPr id="21" name="Text 18"/>
          <p:cNvSpPr/>
          <p:nvPr/>
        </p:nvSpPr>
        <p:spPr>
          <a:xfrm>
            <a:off x="7229800" y="4121188"/>
            <a:ext cx="1078992" cy="365760"/>
          </a:xfrm>
          <a:prstGeom prst="rect">
            <a:avLst/>
          </a:prstGeom>
          <a:noFill/>
          <a:ln/>
        </p:spPr>
        <p:txBody>
          <a:bodyPr wrap="square" lIns="0" tIns="0" rIns="0" bIns="0" rtlCol="0" anchor="ctr">
            <a:noAutofit/>
          </a:bodyPr>
          <a:lstStyle/>
          <a:p>
            <a:pPr marL="0" indent="0" algn="ctr">
              <a:buNone/>
            </a:pPr>
            <a:r>
              <a:rPr lang="en-US" sz="1400" b="1" dirty="0">
                <a:solidFill>
                  <a:srgbClr val="073D78"/>
                </a:solidFill>
                <a:latin typeface="Arial" pitchFamily="34" charset="0"/>
                <a:ea typeface="Arial" pitchFamily="34" charset="-122"/>
                <a:cs typeface="Arial" pitchFamily="34" charset="-120"/>
              </a:rPr>
              <a:t>Meeldivad</a:t>
            </a:r>
            <a:endParaRPr lang="en-US" sz="1400" dirty="0"/>
          </a:p>
          <a:p>
            <a:pPr marL="0" indent="0" algn="ctr">
              <a:buNone/>
            </a:pPr>
            <a:r>
              <a:rPr lang="en-US" sz="1400" b="1" dirty="0">
                <a:solidFill>
                  <a:srgbClr val="073D78"/>
                </a:solidFill>
                <a:latin typeface="Arial" pitchFamily="34" charset="0"/>
                <a:ea typeface="Arial" pitchFamily="34" charset="-122"/>
                <a:cs typeface="Arial" pitchFamily="34" charset="-120"/>
              </a:rPr>
              <a:t>emotsioonid</a:t>
            </a:r>
            <a:endParaRPr lang="en-US" sz="1400" dirty="0"/>
          </a:p>
        </p:txBody>
      </p:sp>
      <p:sp>
        <p:nvSpPr>
          <p:cNvPr id="22" name="Text 19"/>
          <p:cNvSpPr/>
          <p:nvPr/>
        </p:nvSpPr>
        <p:spPr>
          <a:xfrm>
            <a:off x="7238944" y="4560100"/>
            <a:ext cx="1060704" cy="182880"/>
          </a:xfrm>
          <a:prstGeom prst="rect">
            <a:avLst/>
          </a:prstGeom>
          <a:noFill/>
          <a:ln/>
        </p:spPr>
        <p:txBody>
          <a:bodyPr wrap="square" lIns="0" tIns="0" rIns="0" bIns="0" rtlCol="0" anchor="ctr">
            <a:normAutofit/>
          </a:bodyPr>
          <a:lstStyle/>
          <a:p>
            <a:pPr marL="0" indent="0" algn="ctr">
              <a:buNone/>
            </a:pPr>
            <a:r>
              <a:rPr lang="en-US" sz="780" dirty="0">
                <a:solidFill>
                  <a:srgbClr val="526579"/>
                </a:solidFill>
                <a:latin typeface="Arial" pitchFamily="34" charset="0"/>
                <a:ea typeface="Arial" pitchFamily="34" charset="-122"/>
                <a:cs typeface="Arial" pitchFamily="34" charset="-120"/>
              </a:rPr>
              <a:t>rõõm ja tähendus</a:t>
            </a:r>
            <a:endParaRPr lang="en-US" sz="780" dirty="0"/>
          </a:p>
        </p:txBody>
      </p:sp>
      <p:sp>
        <p:nvSpPr>
          <p:cNvPr id="23" name="Shape 20"/>
          <p:cNvSpPr/>
          <p:nvPr/>
        </p:nvSpPr>
        <p:spPr>
          <a:xfrm>
            <a:off x="6040235" y="1511360"/>
            <a:ext cx="1536192" cy="1536192"/>
          </a:xfrm>
          <a:prstGeom prst="ellipse">
            <a:avLst/>
          </a:prstGeom>
          <a:solidFill>
            <a:srgbClr val="F4F7FA">
              <a:alpha val="0"/>
            </a:srgbClr>
          </a:solidFill>
          <a:ln w="50800">
            <a:solidFill>
              <a:srgbClr val="F26A5B"/>
            </a:solidFill>
            <a:prstDash val="solid"/>
          </a:ln>
        </p:spPr>
        <p:txBody>
          <a:bodyPr/>
          <a:lstStyle/>
          <a:p>
            <a:endParaRPr lang="et-EE"/>
          </a:p>
        </p:txBody>
      </p:sp>
      <p:sp>
        <p:nvSpPr>
          <p:cNvPr id="24" name="Shape 21"/>
          <p:cNvSpPr/>
          <p:nvPr/>
        </p:nvSpPr>
        <p:spPr>
          <a:xfrm>
            <a:off x="6123046" y="1602800"/>
            <a:ext cx="1353312" cy="1353312"/>
          </a:xfrm>
          <a:prstGeom prst="ellipse">
            <a:avLst/>
          </a:prstGeom>
          <a:solidFill>
            <a:srgbClr val="FFFFFF"/>
          </a:solidFill>
          <a:ln w="25400">
            <a:solidFill>
              <a:srgbClr val="F26A5B"/>
            </a:solidFill>
            <a:prstDash val="solid"/>
          </a:ln>
        </p:spPr>
        <p:txBody>
          <a:bodyPr/>
          <a:lstStyle/>
          <a:p>
            <a:endParaRPr lang="et-EE"/>
          </a:p>
        </p:txBody>
      </p:sp>
      <p:sp>
        <p:nvSpPr>
          <p:cNvPr id="25" name="Shape 22"/>
          <p:cNvSpPr/>
          <p:nvPr/>
        </p:nvSpPr>
        <p:spPr>
          <a:xfrm>
            <a:off x="6644254" y="1749104"/>
            <a:ext cx="310896" cy="310896"/>
          </a:xfrm>
          <a:prstGeom prst="ellipse">
            <a:avLst/>
          </a:prstGeom>
          <a:solidFill>
            <a:srgbClr val="F26A5B"/>
          </a:solidFill>
          <a:ln w="12700">
            <a:solidFill>
              <a:srgbClr val="F26A5B"/>
            </a:solidFill>
            <a:prstDash val="solid"/>
          </a:ln>
        </p:spPr>
        <p:txBody>
          <a:bodyPr/>
          <a:lstStyle/>
          <a:p>
            <a:endParaRPr lang="et-EE"/>
          </a:p>
        </p:txBody>
      </p:sp>
      <p:sp>
        <p:nvSpPr>
          <p:cNvPr id="26" name="Text 23"/>
          <p:cNvSpPr/>
          <p:nvPr/>
        </p:nvSpPr>
        <p:spPr>
          <a:xfrm>
            <a:off x="6260206" y="2124008"/>
            <a:ext cx="1078992" cy="365760"/>
          </a:xfrm>
          <a:prstGeom prst="rect">
            <a:avLst/>
          </a:prstGeom>
          <a:noFill/>
          <a:ln/>
        </p:spPr>
        <p:txBody>
          <a:bodyPr wrap="square" lIns="0" tIns="0" rIns="0" bIns="0" rtlCol="0" anchor="ctr">
            <a:noAutofit/>
          </a:bodyPr>
          <a:lstStyle/>
          <a:p>
            <a:pPr marL="0" indent="0" algn="ctr">
              <a:buNone/>
            </a:pPr>
            <a:r>
              <a:rPr lang="en-US" b="1" dirty="0">
                <a:solidFill>
                  <a:srgbClr val="073D78"/>
                </a:solidFill>
                <a:latin typeface="Arial" pitchFamily="34" charset="0"/>
                <a:ea typeface="Arial" pitchFamily="34" charset="-122"/>
                <a:cs typeface="Arial" pitchFamily="34" charset="-120"/>
              </a:rPr>
              <a:t>Head suhted</a:t>
            </a:r>
            <a:endParaRPr lang="en-US" dirty="0"/>
          </a:p>
        </p:txBody>
      </p:sp>
      <p:sp>
        <p:nvSpPr>
          <p:cNvPr id="27" name="Text 24"/>
          <p:cNvSpPr/>
          <p:nvPr/>
        </p:nvSpPr>
        <p:spPr>
          <a:xfrm>
            <a:off x="6269350" y="2562920"/>
            <a:ext cx="1060704" cy="182880"/>
          </a:xfrm>
          <a:prstGeom prst="rect">
            <a:avLst/>
          </a:prstGeom>
          <a:noFill/>
          <a:ln/>
        </p:spPr>
        <p:txBody>
          <a:bodyPr wrap="square" lIns="0" tIns="0" rIns="0" bIns="0" rtlCol="0" anchor="ctr">
            <a:normAutofit/>
          </a:bodyPr>
          <a:lstStyle/>
          <a:p>
            <a:pPr marL="0" indent="0" algn="ctr">
              <a:buNone/>
            </a:pPr>
            <a:r>
              <a:rPr lang="en-US" sz="780" dirty="0">
                <a:solidFill>
                  <a:srgbClr val="526579"/>
                </a:solidFill>
                <a:latin typeface="Arial" pitchFamily="34" charset="0"/>
                <a:ea typeface="Arial" pitchFamily="34" charset="-122"/>
                <a:cs typeface="Arial" pitchFamily="34" charset="-120"/>
              </a:rPr>
              <a:t>kuuluvus ja toetus</a:t>
            </a:r>
            <a:endParaRPr lang="en-US" sz="780" dirty="0"/>
          </a:p>
        </p:txBody>
      </p:sp>
      <p:sp>
        <p:nvSpPr>
          <p:cNvPr id="28" name="Shape 25"/>
          <p:cNvSpPr/>
          <p:nvPr/>
        </p:nvSpPr>
        <p:spPr>
          <a:xfrm>
            <a:off x="5074920" y="5148072"/>
            <a:ext cx="1353312" cy="1353312"/>
          </a:xfrm>
          <a:prstGeom prst="ellipse">
            <a:avLst/>
          </a:prstGeom>
          <a:solidFill>
            <a:srgbClr val="FFFFFF"/>
          </a:solidFill>
          <a:ln w="25400">
            <a:solidFill>
              <a:srgbClr val="28A6D8"/>
            </a:solidFill>
            <a:prstDash val="solid"/>
          </a:ln>
        </p:spPr>
        <p:txBody>
          <a:bodyPr/>
          <a:lstStyle/>
          <a:p>
            <a:endParaRPr lang="et-EE"/>
          </a:p>
        </p:txBody>
      </p:sp>
      <p:sp>
        <p:nvSpPr>
          <p:cNvPr id="29" name="Shape 26"/>
          <p:cNvSpPr/>
          <p:nvPr/>
        </p:nvSpPr>
        <p:spPr>
          <a:xfrm>
            <a:off x="5596128" y="5294376"/>
            <a:ext cx="310896" cy="310896"/>
          </a:xfrm>
          <a:prstGeom prst="ellipse">
            <a:avLst/>
          </a:prstGeom>
          <a:solidFill>
            <a:srgbClr val="28A6D8"/>
          </a:solidFill>
          <a:ln w="12700">
            <a:solidFill>
              <a:srgbClr val="28A6D8"/>
            </a:solidFill>
            <a:prstDash val="solid"/>
          </a:ln>
        </p:spPr>
        <p:txBody>
          <a:bodyPr/>
          <a:lstStyle/>
          <a:p>
            <a:endParaRPr lang="et-EE"/>
          </a:p>
        </p:txBody>
      </p:sp>
      <p:sp>
        <p:nvSpPr>
          <p:cNvPr id="30" name="Text 27"/>
          <p:cNvSpPr/>
          <p:nvPr/>
        </p:nvSpPr>
        <p:spPr>
          <a:xfrm>
            <a:off x="5212080" y="5669280"/>
            <a:ext cx="1078992" cy="365760"/>
          </a:xfrm>
          <a:prstGeom prst="rect">
            <a:avLst/>
          </a:prstGeom>
          <a:noFill/>
          <a:ln/>
        </p:spPr>
        <p:txBody>
          <a:bodyPr wrap="square" lIns="0" tIns="0" rIns="0" bIns="0" rtlCol="0" anchor="ctr">
            <a:normAutofit/>
          </a:bodyPr>
          <a:lstStyle/>
          <a:p>
            <a:pPr marL="0" indent="0" algn="ctr">
              <a:buNone/>
            </a:pPr>
            <a:r>
              <a:rPr lang="en-US" sz="1020" b="1" dirty="0">
                <a:solidFill>
                  <a:srgbClr val="073D78"/>
                </a:solidFill>
                <a:latin typeface="Arial" pitchFamily="34" charset="0"/>
                <a:ea typeface="Arial" pitchFamily="34" charset="-122"/>
                <a:cs typeface="Arial" pitchFamily="34" charset="-120"/>
              </a:rPr>
              <a:t>Tasakaalustatud</a:t>
            </a:r>
            <a:endParaRPr lang="en-US" sz="1020" dirty="0"/>
          </a:p>
          <a:p>
            <a:pPr marL="0" indent="0" algn="ctr">
              <a:buNone/>
            </a:pPr>
            <a:r>
              <a:rPr lang="en-US" sz="1020" b="1" dirty="0">
                <a:solidFill>
                  <a:srgbClr val="073D78"/>
                </a:solidFill>
                <a:latin typeface="Arial" pitchFamily="34" charset="0"/>
                <a:ea typeface="Arial" pitchFamily="34" charset="-122"/>
                <a:cs typeface="Arial" pitchFamily="34" charset="-120"/>
              </a:rPr>
              <a:t>toitumine</a:t>
            </a:r>
            <a:endParaRPr lang="en-US" sz="1020" dirty="0"/>
          </a:p>
        </p:txBody>
      </p:sp>
      <p:sp>
        <p:nvSpPr>
          <p:cNvPr id="31" name="Text 28"/>
          <p:cNvSpPr/>
          <p:nvPr/>
        </p:nvSpPr>
        <p:spPr>
          <a:xfrm>
            <a:off x="5221224" y="6108192"/>
            <a:ext cx="1060704" cy="182880"/>
          </a:xfrm>
          <a:prstGeom prst="rect">
            <a:avLst/>
          </a:prstGeom>
          <a:noFill/>
          <a:ln/>
        </p:spPr>
        <p:txBody>
          <a:bodyPr wrap="square" lIns="0" tIns="0" rIns="0" bIns="0" rtlCol="0" anchor="ctr">
            <a:normAutofit/>
          </a:bodyPr>
          <a:lstStyle/>
          <a:p>
            <a:pPr marL="0" indent="0" algn="ctr">
              <a:buNone/>
            </a:pPr>
            <a:r>
              <a:rPr lang="en-US" sz="780" dirty="0">
                <a:solidFill>
                  <a:srgbClr val="526579"/>
                </a:solidFill>
                <a:latin typeface="Arial" pitchFamily="34" charset="0"/>
                <a:ea typeface="Arial" pitchFamily="34" charset="-122"/>
                <a:cs typeface="Arial" pitchFamily="34" charset="-120"/>
              </a:rPr>
              <a:t>toetus kehale ja ajule</a:t>
            </a:r>
            <a:endParaRPr lang="en-US" sz="78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48640" y="594360"/>
            <a:ext cx="5303520" cy="256032"/>
          </a:xfrm>
          <a:prstGeom prst="rect">
            <a:avLst/>
          </a:prstGeom>
          <a:noFill/>
          <a:ln/>
        </p:spPr>
        <p:txBody>
          <a:bodyPr wrap="square" lIns="0" tIns="0" rIns="0" bIns="0" rtlCol="0" anchor="ctr"/>
          <a:lstStyle/>
          <a:p>
            <a:pPr marL="0" indent="0">
              <a:buNone/>
            </a:pPr>
            <a:r>
              <a:rPr lang="en-US" sz="1000" b="1" kern="0" spc="120" dirty="0">
                <a:solidFill>
                  <a:srgbClr val="0878D1"/>
                </a:solidFill>
              </a:rPr>
              <a:t>PÄRIS KESKKONNAD</a:t>
            </a:r>
            <a:endParaRPr lang="en-US" sz="1000" dirty="0"/>
          </a:p>
        </p:txBody>
      </p:sp>
      <p:sp>
        <p:nvSpPr>
          <p:cNvPr id="3" name="Text 1"/>
          <p:cNvSpPr/>
          <p:nvPr/>
        </p:nvSpPr>
        <p:spPr>
          <a:xfrm>
            <a:off x="548640" y="896112"/>
            <a:ext cx="11018520" cy="713232"/>
          </a:xfrm>
          <a:prstGeom prst="rect">
            <a:avLst/>
          </a:prstGeom>
          <a:noFill/>
          <a:ln/>
        </p:spPr>
        <p:txBody>
          <a:bodyPr wrap="square" lIns="0" tIns="0" rIns="0" bIns="0" rtlCol="0" anchor="ctr"/>
          <a:lstStyle/>
          <a:p>
            <a:pPr marL="0" indent="0">
              <a:buNone/>
            </a:pPr>
            <a:r>
              <a:rPr lang="en-US" sz="2700" b="1" dirty="0">
                <a:solidFill>
                  <a:srgbClr val="063B78"/>
                </a:solidFill>
              </a:rPr>
              <a:t>Kui piirame digiruumi, mida pakume noorele asemele?</a:t>
            </a:r>
            <a:endParaRPr lang="en-US" sz="2700" dirty="0"/>
          </a:p>
        </p:txBody>
      </p:sp>
      <p:sp>
        <p:nvSpPr>
          <p:cNvPr id="4" name="Text 2"/>
          <p:cNvSpPr/>
          <p:nvPr/>
        </p:nvSpPr>
        <p:spPr>
          <a:xfrm>
            <a:off x="566928" y="1673352"/>
            <a:ext cx="10789920" cy="438912"/>
          </a:xfrm>
          <a:prstGeom prst="rect">
            <a:avLst/>
          </a:prstGeom>
          <a:noFill/>
          <a:ln/>
        </p:spPr>
        <p:txBody>
          <a:bodyPr wrap="square" lIns="0" tIns="0" rIns="0" bIns="0" rtlCol="0" anchor="ctr"/>
          <a:lstStyle/>
          <a:p>
            <a:pPr marL="0" indent="0">
              <a:buNone/>
            </a:pPr>
            <a:r>
              <a:rPr lang="en-US" sz="2000" dirty="0">
                <a:solidFill>
                  <a:srgbClr val="526170"/>
                </a:solidFill>
              </a:rPr>
              <a:t>Kodu ja kooli kõrval vajab </a:t>
            </a:r>
            <a:r>
              <a:rPr lang="en-US" sz="2000" dirty="0" err="1">
                <a:solidFill>
                  <a:srgbClr val="526170"/>
                </a:solidFill>
              </a:rPr>
              <a:t>noor</a:t>
            </a:r>
            <a:r>
              <a:rPr lang="en-US" sz="2000" dirty="0">
                <a:solidFill>
                  <a:srgbClr val="526170"/>
                </a:solidFill>
              </a:rPr>
              <a:t> </a:t>
            </a:r>
            <a:r>
              <a:rPr lang="et-EE" sz="2000" dirty="0">
                <a:solidFill>
                  <a:srgbClr val="526170"/>
                </a:solidFill>
              </a:rPr>
              <a:t>eduelamusi pakkuvat, eesmärgipärast nn</a:t>
            </a:r>
            <a:r>
              <a:rPr lang="en-US" sz="2000" dirty="0">
                <a:solidFill>
                  <a:srgbClr val="526170"/>
                </a:solidFill>
              </a:rPr>
              <a:t> kolmandat ruumi.</a:t>
            </a:r>
            <a:endParaRPr lang="en-US" sz="2000" dirty="0"/>
          </a:p>
        </p:txBody>
      </p:sp>
      <p:sp>
        <p:nvSpPr>
          <p:cNvPr id="5" name="Shape 3"/>
          <p:cNvSpPr/>
          <p:nvPr/>
        </p:nvSpPr>
        <p:spPr>
          <a:xfrm>
            <a:off x="822960" y="2331720"/>
            <a:ext cx="2377440" cy="2377440"/>
          </a:xfrm>
          <a:prstGeom prst="ellipse">
            <a:avLst/>
          </a:prstGeom>
          <a:solidFill>
            <a:srgbClr val="DCEBFA"/>
          </a:solidFill>
          <a:ln w="25400">
            <a:solidFill>
              <a:srgbClr val="0878D1"/>
            </a:solidFill>
            <a:prstDash val="solid"/>
          </a:ln>
        </p:spPr>
        <p:txBody>
          <a:bodyPr/>
          <a:lstStyle/>
          <a:p>
            <a:endParaRPr lang="et-EE"/>
          </a:p>
        </p:txBody>
      </p:sp>
      <p:sp>
        <p:nvSpPr>
          <p:cNvPr id="6" name="Text 4"/>
          <p:cNvSpPr/>
          <p:nvPr/>
        </p:nvSpPr>
        <p:spPr>
          <a:xfrm>
            <a:off x="1234440" y="3246120"/>
            <a:ext cx="1554480" cy="365760"/>
          </a:xfrm>
          <a:prstGeom prst="rect">
            <a:avLst/>
          </a:prstGeom>
          <a:noFill/>
          <a:ln/>
        </p:spPr>
        <p:txBody>
          <a:bodyPr wrap="square" lIns="0" tIns="0" rIns="0" bIns="0" rtlCol="0" anchor="ctr"/>
          <a:lstStyle/>
          <a:p>
            <a:pPr marL="0" indent="0" algn="ctr">
              <a:buNone/>
            </a:pPr>
            <a:r>
              <a:rPr lang="en-US" sz="2200" b="1" dirty="0">
                <a:solidFill>
                  <a:srgbClr val="063B78"/>
                </a:solidFill>
              </a:rPr>
              <a:t>KODU</a:t>
            </a:r>
            <a:endParaRPr lang="en-US" sz="2200" dirty="0"/>
          </a:p>
        </p:txBody>
      </p:sp>
      <p:sp>
        <p:nvSpPr>
          <p:cNvPr id="7" name="Shape 5"/>
          <p:cNvSpPr/>
          <p:nvPr/>
        </p:nvSpPr>
        <p:spPr>
          <a:xfrm>
            <a:off x="3310128" y="2331720"/>
            <a:ext cx="2377440" cy="2377440"/>
          </a:xfrm>
          <a:prstGeom prst="ellipse">
            <a:avLst/>
          </a:prstGeom>
          <a:solidFill>
            <a:srgbClr val="E9EEF3"/>
          </a:solidFill>
          <a:ln w="25400">
            <a:solidFill>
              <a:srgbClr val="91A0AD"/>
            </a:solidFill>
            <a:prstDash val="solid"/>
          </a:ln>
        </p:spPr>
        <p:txBody>
          <a:bodyPr/>
          <a:lstStyle/>
          <a:p>
            <a:endParaRPr lang="et-EE"/>
          </a:p>
        </p:txBody>
      </p:sp>
      <p:sp>
        <p:nvSpPr>
          <p:cNvPr id="8" name="Text 6"/>
          <p:cNvSpPr/>
          <p:nvPr/>
        </p:nvSpPr>
        <p:spPr>
          <a:xfrm>
            <a:off x="3730752" y="3246120"/>
            <a:ext cx="1554480" cy="365760"/>
          </a:xfrm>
          <a:prstGeom prst="rect">
            <a:avLst/>
          </a:prstGeom>
          <a:noFill/>
          <a:ln/>
        </p:spPr>
        <p:txBody>
          <a:bodyPr wrap="square" lIns="0" tIns="0" rIns="0" bIns="0" rtlCol="0" anchor="ctr"/>
          <a:lstStyle/>
          <a:p>
            <a:pPr marL="0" indent="0" algn="ctr">
              <a:buNone/>
            </a:pPr>
            <a:r>
              <a:rPr lang="en-US" sz="2200" b="1" dirty="0">
                <a:solidFill>
                  <a:srgbClr val="063B78"/>
                </a:solidFill>
              </a:rPr>
              <a:t>KOOL</a:t>
            </a:r>
            <a:endParaRPr lang="en-US" sz="2200" dirty="0"/>
          </a:p>
        </p:txBody>
      </p:sp>
      <p:sp>
        <p:nvSpPr>
          <p:cNvPr id="9" name="Shape 7"/>
          <p:cNvSpPr/>
          <p:nvPr/>
        </p:nvSpPr>
        <p:spPr>
          <a:xfrm>
            <a:off x="2057400" y="3291840"/>
            <a:ext cx="2377440" cy="2377440"/>
          </a:xfrm>
          <a:prstGeom prst="ellipse">
            <a:avLst/>
          </a:prstGeom>
          <a:solidFill>
            <a:srgbClr val="DDF3EC">
              <a:alpha val="95000"/>
            </a:srgbClr>
          </a:solidFill>
          <a:ln w="38100">
            <a:solidFill>
              <a:srgbClr val="15A39A"/>
            </a:solidFill>
            <a:prstDash val="solid"/>
          </a:ln>
        </p:spPr>
        <p:txBody>
          <a:bodyPr/>
          <a:lstStyle/>
          <a:p>
            <a:endParaRPr lang="et-EE"/>
          </a:p>
        </p:txBody>
      </p:sp>
      <p:sp>
        <p:nvSpPr>
          <p:cNvPr id="10" name="Text 8"/>
          <p:cNvSpPr/>
          <p:nvPr/>
        </p:nvSpPr>
        <p:spPr>
          <a:xfrm>
            <a:off x="2487168" y="3977640"/>
            <a:ext cx="1508760" cy="713232"/>
          </a:xfrm>
          <a:prstGeom prst="rect">
            <a:avLst/>
          </a:prstGeom>
          <a:noFill/>
          <a:ln/>
        </p:spPr>
        <p:txBody>
          <a:bodyPr wrap="square" lIns="0" tIns="0" rIns="0" bIns="0" rtlCol="0" anchor="ctr"/>
          <a:lstStyle/>
          <a:p>
            <a:pPr marL="0" indent="0" algn="ctr">
              <a:buNone/>
            </a:pPr>
            <a:r>
              <a:rPr lang="en-US" sz="2100" b="1" dirty="0">
                <a:solidFill>
                  <a:srgbClr val="08786F"/>
                </a:solidFill>
              </a:rPr>
              <a:t>KOLMAS</a:t>
            </a:r>
            <a:endParaRPr lang="en-US" sz="2100" dirty="0"/>
          </a:p>
          <a:p>
            <a:pPr marL="0" indent="0" algn="ctr">
              <a:buNone/>
            </a:pPr>
            <a:r>
              <a:rPr lang="en-US" sz="2100" b="1" dirty="0">
                <a:solidFill>
                  <a:srgbClr val="08786F"/>
                </a:solidFill>
              </a:rPr>
              <a:t>RUUM</a:t>
            </a:r>
            <a:endParaRPr lang="en-US" sz="2100" dirty="0"/>
          </a:p>
        </p:txBody>
      </p:sp>
      <p:sp>
        <p:nvSpPr>
          <p:cNvPr id="11" name="Shape 9"/>
          <p:cNvSpPr/>
          <p:nvPr/>
        </p:nvSpPr>
        <p:spPr>
          <a:xfrm>
            <a:off x="6446520" y="2286000"/>
            <a:ext cx="5074920" cy="941832"/>
          </a:xfrm>
          <a:prstGeom prst="roundRect">
            <a:avLst>
              <a:gd name="adj" fmla="val 7767"/>
            </a:avLst>
          </a:prstGeom>
          <a:solidFill>
            <a:srgbClr val="FFFFFF"/>
          </a:solidFill>
          <a:ln w="12700">
            <a:solidFill>
              <a:srgbClr val="D9E2EA"/>
            </a:solidFill>
            <a:prstDash val="solid"/>
          </a:ln>
        </p:spPr>
        <p:txBody>
          <a:bodyPr/>
          <a:lstStyle/>
          <a:p>
            <a:endParaRPr lang="et-EE"/>
          </a:p>
        </p:txBody>
      </p:sp>
      <p:sp>
        <p:nvSpPr>
          <p:cNvPr id="12" name="Shape 10"/>
          <p:cNvSpPr/>
          <p:nvPr/>
        </p:nvSpPr>
        <p:spPr>
          <a:xfrm>
            <a:off x="6446520" y="2286000"/>
            <a:ext cx="82296" cy="941832"/>
          </a:xfrm>
          <a:prstGeom prst="rect">
            <a:avLst/>
          </a:prstGeom>
          <a:solidFill>
            <a:srgbClr val="15A39A"/>
          </a:solidFill>
          <a:ln w="12700">
            <a:solidFill>
              <a:srgbClr val="15A39A"/>
            </a:solidFill>
            <a:prstDash val="solid"/>
          </a:ln>
        </p:spPr>
        <p:txBody>
          <a:bodyPr/>
          <a:lstStyle/>
          <a:p>
            <a:endParaRPr lang="et-EE"/>
          </a:p>
        </p:txBody>
      </p:sp>
      <p:sp>
        <p:nvSpPr>
          <p:cNvPr id="13" name="Text 11"/>
          <p:cNvSpPr/>
          <p:nvPr/>
        </p:nvSpPr>
        <p:spPr>
          <a:xfrm>
            <a:off x="6702552" y="2468880"/>
            <a:ext cx="4599432" cy="329184"/>
          </a:xfrm>
          <a:prstGeom prst="rect">
            <a:avLst/>
          </a:prstGeom>
          <a:noFill/>
          <a:ln/>
        </p:spPr>
        <p:txBody>
          <a:bodyPr wrap="square" lIns="0" tIns="0" rIns="0" bIns="0" rtlCol="0" anchor="ctr">
            <a:normAutofit/>
          </a:bodyPr>
          <a:lstStyle/>
          <a:p>
            <a:pPr marL="0" indent="0">
              <a:buNone/>
            </a:pPr>
            <a:r>
              <a:rPr lang="en-US" sz="2000" b="1" dirty="0">
                <a:solidFill>
                  <a:srgbClr val="063B78"/>
                </a:solidFill>
              </a:rPr>
              <a:t>Kas ruum on olemas?</a:t>
            </a:r>
            <a:endParaRPr lang="en-US" sz="2000" dirty="0"/>
          </a:p>
        </p:txBody>
      </p:sp>
      <p:sp>
        <p:nvSpPr>
          <p:cNvPr id="14" name="Text 12"/>
          <p:cNvSpPr/>
          <p:nvPr/>
        </p:nvSpPr>
        <p:spPr>
          <a:xfrm>
            <a:off x="6702552" y="2786420"/>
            <a:ext cx="4599432" cy="192024"/>
          </a:xfrm>
          <a:prstGeom prst="rect">
            <a:avLst/>
          </a:prstGeom>
          <a:noFill/>
          <a:ln/>
        </p:spPr>
        <p:txBody>
          <a:bodyPr wrap="square" lIns="254" tIns="254" rIns="254" bIns="254" rtlCol="0" anchor="t">
            <a:noAutofit/>
          </a:bodyPr>
          <a:lstStyle/>
          <a:p>
            <a:pPr marL="0" indent="0">
              <a:buNone/>
            </a:pPr>
            <a:r>
              <a:rPr lang="en-US" sz="1400" dirty="0">
                <a:solidFill>
                  <a:srgbClr val="17212B"/>
                </a:solidFill>
              </a:rPr>
              <a:t>Noortekeskus, huvikool, raamatukogu, spordiplats, k</a:t>
            </a:r>
            <a:r>
              <a:rPr lang="et-EE" sz="1400" dirty="0" err="1">
                <a:solidFill>
                  <a:srgbClr val="17212B"/>
                </a:solidFill>
              </a:rPr>
              <a:t>ultuurimaja</a:t>
            </a:r>
            <a:r>
              <a:rPr lang="en-US" sz="1400" dirty="0">
                <a:solidFill>
                  <a:srgbClr val="17212B"/>
                </a:solidFill>
              </a:rPr>
              <a:t> või noorte enda loodud koht.</a:t>
            </a:r>
            <a:endParaRPr lang="en-US" sz="1400" dirty="0"/>
          </a:p>
        </p:txBody>
      </p:sp>
      <p:sp>
        <p:nvSpPr>
          <p:cNvPr id="15" name="Shape 13"/>
          <p:cNvSpPr/>
          <p:nvPr/>
        </p:nvSpPr>
        <p:spPr>
          <a:xfrm>
            <a:off x="6446520" y="3401570"/>
            <a:ext cx="5074920" cy="941832"/>
          </a:xfrm>
          <a:prstGeom prst="roundRect">
            <a:avLst>
              <a:gd name="adj" fmla="val 7767"/>
            </a:avLst>
          </a:prstGeom>
          <a:solidFill>
            <a:srgbClr val="FFFFFF"/>
          </a:solidFill>
          <a:ln w="12700">
            <a:solidFill>
              <a:srgbClr val="D9E2EA"/>
            </a:solidFill>
            <a:prstDash val="solid"/>
          </a:ln>
        </p:spPr>
        <p:txBody>
          <a:bodyPr/>
          <a:lstStyle/>
          <a:p>
            <a:endParaRPr lang="et-EE"/>
          </a:p>
        </p:txBody>
      </p:sp>
      <p:sp>
        <p:nvSpPr>
          <p:cNvPr id="16" name="Shape 14"/>
          <p:cNvSpPr/>
          <p:nvPr/>
        </p:nvSpPr>
        <p:spPr>
          <a:xfrm>
            <a:off x="6446520" y="3401568"/>
            <a:ext cx="82296" cy="941832"/>
          </a:xfrm>
          <a:prstGeom prst="rect">
            <a:avLst/>
          </a:prstGeom>
          <a:solidFill>
            <a:srgbClr val="F5B942"/>
          </a:solidFill>
          <a:ln w="12700">
            <a:solidFill>
              <a:srgbClr val="F5B942"/>
            </a:solidFill>
            <a:prstDash val="solid"/>
          </a:ln>
        </p:spPr>
        <p:txBody>
          <a:bodyPr/>
          <a:lstStyle/>
          <a:p>
            <a:endParaRPr lang="et-EE"/>
          </a:p>
        </p:txBody>
      </p:sp>
      <p:sp>
        <p:nvSpPr>
          <p:cNvPr id="17" name="Text 15"/>
          <p:cNvSpPr/>
          <p:nvPr/>
        </p:nvSpPr>
        <p:spPr>
          <a:xfrm>
            <a:off x="6702552" y="3584448"/>
            <a:ext cx="4599432" cy="329184"/>
          </a:xfrm>
          <a:prstGeom prst="rect">
            <a:avLst/>
          </a:prstGeom>
          <a:noFill/>
          <a:ln/>
        </p:spPr>
        <p:txBody>
          <a:bodyPr wrap="square" lIns="0" tIns="0" rIns="0" bIns="0" rtlCol="0" anchor="ctr">
            <a:normAutofit/>
          </a:bodyPr>
          <a:lstStyle/>
          <a:p>
            <a:pPr marL="0" indent="0">
              <a:buNone/>
            </a:pPr>
            <a:r>
              <a:rPr lang="en-US" sz="2000" b="1" dirty="0">
                <a:solidFill>
                  <a:srgbClr val="063B78"/>
                </a:solidFill>
              </a:rPr>
              <a:t>Kas noor tahab sinna tulla?</a:t>
            </a:r>
            <a:endParaRPr lang="en-US" sz="2000" dirty="0"/>
          </a:p>
        </p:txBody>
      </p:sp>
      <p:sp>
        <p:nvSpPr>
          <p:cNvPr id="18" name="Text 16"/>
          <p:cNvSpPr/>
          <p:nvPr/>
        </p:nvSpPr>
        <p:spPr>
          <a:xfrm>
            <a:off x="6702552" y="3945726"/>
            <a:ext cx="4599432" cy="192024"/>
          </a:xfrm>
          <a:prstGeom prst="rect">
            <a:avLst/>
          </a:prstGeom>
          <a:noFill/>
          <a:ln/>
        </p:spPr>
        <p:txBody>
          <a:bodyPr wrap="square" lIns="254" tIns="254" rIns="254" bIns="254" rtlCol="0" anchor="t">
            <a:noAutofit/>
          </a:bodyPr>
          <a:lstStyle/>
          <a:p>
            <a:pPr marL="0" indent="0">
              <a:buNone/>
            </a:pPr>
            <a:r>
              <a:rPr lang="en-US" sz="1400" dirty="0">
                <a:solidFill>
                  <a:srgbClr val="17212B"/>
                </a:solidFill>
              </a:rPr>
              <a:t>Vabatahtlik osalus paneb kvaliteedi proovile: turvalisus, suhted, ligipääs, tähendus ja võimalus ise otsustada.</a:t>
            </a:r>
            <a:endParaRPr lang="en-US" sz="1400" dirty="0"/>
          </a:p>
        </p:txBody>
      </p:sp>
      <p:sp>
        <p:nvSpPr>
          <p:cNvPr id="19" name="Shape 17"/>
          <p:cNvSpPr/>
          <p:nvPr/>
        </p:nvSpPr>
        <p:spPr>
          <a:xfrm>
            <a:off x="6446520" y="4517136"/>
            <a:ext cx="5074920" cy="941832"/>
          </a:xfrm>
          <a:prstGeom prst="roundRect">
            <a:avLst>
              <a:gd name="adj" fmla="val 7767"/>
            </a:avLst>
          </a:prstGeom>
          <a:solidFill>
            <a:srgbClr val="FFFFFF"/>
          </a:solidFill>
          <a:ln w="12700">
            <a:solidFill>
              <a:srgbClr val="D9E2EA"/>
            </a:solidFill>
            <a:prstDash val="solid"/>
          </a:ln>
        </p:spPr>
        <p:txBody>
          <a:bodyPr/>
          <a:lstStyle/>
          <a:p>
            <a:endParaRPr lang="et-EE"/>
          </a:p>
        </p:txBody>
      </p:sp>
      <p:sp>
        <p:nvSpPr>
          <p:cNvPr id="20" name="Shape 18"/>
          <p:cNvSpPr/>
          <p:nvPr/>
        </p:nvSpPr>
        <p:spPr>
          <a:xfrm>
            <a:off x="6446520" y="4517136"/>
            <a:ext cx="82296" cy="941832"/>
          </a:xfrm>
          <a:prstGeom prst="rect">
            <a:avLst/>
          </a:prstGeom>
          <a:solidFill>
            <a:srgbClr val="EE6A5B"/>
          </a:solidFill>
          <a:ln w="12700">
            <a:solidFill>
              <a:srgbClr val="EE6A5B"/>
            </a:solidFill>
            <a:prstDash val="solid"/>
          </a:ln>
        </p:spPr>
        <p:txBody>
          <a:bodyPr/>
          <a:lstStyle/>
          <a:p>
            <a:endParaRPr lang="et-EE"/>
          </a:p>
        </p:txBody>
      </p:sp>
      <p:sp>
        <p:nvSpPr>
          <p:cNvPr id="21" name="Text 19"/>
          <p:cNvSpPr/>
          <p:nvPr/>
        </p:nvSpPr>
        <p:spPr>
          <a:xfrm>
            <a:off x="6702552" y="4700016"/>
            <a:ext cx="4599432" cy="329184"/>
          </a:xfrm>
          <a:prstGeom prst="rect">
            <a:avLst/>
          </a:prstGeom>
          <a:noFill/>
          <a:ln/>
        </p:spPr>
        <p:txBody>
          <a:bodyPr wrap="square" lIns="0" tIns="0" rIns="0" bIns="0" rtlCol="0" anchor="ctr">
            <a:normAutofit/>
          </a:bodyPr>
          <a:lstStyle/>
          <a:p>
            <a:pPr marL="0" indent="0">
              <a:buNone/>
            </a:pPr>
            <a:r>
              <a:rPr lang="en-US" sz="2000" b="1" dirty="0">
                <a:solidFill>
                  <a:srgbClr val="063B78"/>
                </a:solidFill>
              </a:rPr>
              <a:t>Kas iga noor leiab oma koha?</a:t>
            </a:r>
            <a:endParaRPr lang="en-US" sz="2000" dirty="0"/>
          </a:p>
        </p:txBody>
      </p:sp>
      <p:sp>
        <p:nvSpPr>
          <p:cNvPr id="22" name="Text 20"/>
          <p:cNvSpPr/>
          <p:nvPr/>
        </p:nvSpPr>
        <p:spPr>
          <a:xfrm>
            <a:off x="6702552" y="5052668"/>
            <a:ext cx="4599432" cy="192024"/>
          </a:xfrm>
          <a:prstGeom prst="rect">
            <a:avLst/>
          </a:prstGeom>
          <a:noFill/>
          <a:ln/>
        </p:spPr>
        <p:txBody>
          <a:bodyPr wrap="square" lIns="254" tIns="254" rIns="254" bIns="254" rtlCol="0" anchor="t">
            <a:noAutofit/>
          </a:bodyPr>
          <a:lstStyle/>
          <a:p>
            <a:pPr marL="0" indent="0">
              <a:buNone/>
            </a:pPr>
            <a:r>
              <a:rPr lang="en-US" sz="1400" dirty="0">
                <a:solidFill>
                  <a:srgbClr val="17212B"/>
                </a:solidFill>
              </a:rPr>
              <a:t>Teenuste võrgustik peab ulatuma ka väheste võimalustega, hajaasustuses ja </a:t>
            </a:r>
            <a:r>
              <a:rPr lang="et-EE" sz="1400" dirty="0">
                <a:solidFill>
                  <a:srgbClr val="17212B"/>
                </a:solidFill>
              </a:rPr>
              <a:t>haavatavate </a:t>
            </a:r>
            <a:r>
              <a:rPr lang="en-US" sz="1400" dirty="0" err="1">
                <a:solidFill>
                  <a:srgbClr val="17212B"/>
                </a:solidFill>
              </a:rPr>
              <a:t>noorteni</a:t>
            </a:r>
            <a:r>
              <a:rPr lang="en-US" sz="1400" dirty="0">
                <a:solidFill>
                  <a:srgbClr val="17212B"/>
                </a:solidFill>
              </a:rPr>
              <a:t>.</a:t>
            </a:r>
            <a:endParaRPr lang="en-US" sz="1400" dirty="0"/>
          </a:p>
        </p:txBody>
      </p:sp>
      <p:sp>
        <p:nvSpPr>
          <p:cNvPr id="23" name="Text 21"/>
          <p:cNvSpPr/>
          <p:nvPr/>
        </p:nvSpPr>
        <p:spPr>
          <a:xfrm>
            <a:off x="685800" y="5961888"/>
            <a:ext cx="10927080" cy="347472"/>
          </a:xfrm>
          <a:prstGeom prst="rect">
            <a:avLst/>
          </a:prstGeom>
          <a:noFill/>
          <a:ln/>
        </p:spPr>
        <p:txBody>
          <a:bodyPr wrap="square" lIns="0" tIns="0" rIns="0" bIns="0" rtlCol="0" anchor="ctr"/>
          <a:lstStyle/>
          <a:p>
            <a:pPr marL="0" indent="0" algn="ctr">
              <a:buNone/>
            </a:pPr>
            <a:r>
              <a:rPr lang="et-EE" sz="2000" b="1" dirty="0">
                <a:solidFill>
                  <a:srgbClr val="063B78"/>
                </a:solidFill>
              </a:rPr>
              <a:t>M</a:t>
            </a:r>
            <a:r>
              <a:rPr lang="en-US" sz="2000" b="1" dirty="0" err="1">
                <a:solidFill>
                  <a:srgbClr val="063B78"/>
                </a:solidFill>
              </a:rPr>
              <a:t>illised</a:t>
            </a:r>
            <a:r>
              <a:rPr lang="en-US" sz="2000" b="1" dirty="0">
                <a:solidFill>
                  <a:srgbClr val="063B78"/>
                </a:solidFill>
              </a:rPr>
              <a:t> päris keskkonnad on teie KOV-is avatud pärast koolipäeva, õhtuti ja nädalavahetustel?</a:t>
            </a:r>
            <a:endParaRPr lang="en-US" sz="2000" dirty="0"/>
          </a:p>
        </p:txBody>
      </p:sp>
      <p:sp>
        <p:nvSpPr>
          <p:cNvPr id="25" name="Slide Number Placeholder 0"/>
          <p:cNvSpPr>
            <a:spLocks noGrp="1"/>
          </p:cNvSpPr>
          <p:nvPr>
            <p:ph type="sldNum" sz="quarter" idx="4294967295"/>
          </p:nvPr>
        </p:nvSpPr>
        <p:spPr>
          <a:xfrm>
            <a:off x="11658600" y="6547104"/>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7A8793"/>
                </a:solidFill>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p:nvPr/>
        </p:nvSpPr>
        <p:spPr>
          <a:xfrm>
            <a:off x="548640" y="594360"/>
            <a:ext cx="5303520" cy="256032"/>
          </a:xfrm>
          <a:prstGeom prst="rect">
            <a:avLst/>
          </a:prstGeom>
          <a:noFill/>
          <a:ln/>
        </p:spPr>
        <p:txBody>
          <a:bodyPr wrap="square" lIns="0" tIns="0" rIns="0" bIns="0" rtlCol="0" anchor="ctr"/>
          <a:lstStyle/>
          <a:p>
            <a:pPr marL="0" indent="0">
              <a:buNone/>
            </a:pPr>
            <a:r>
              <a:rPr lang="en-US" sz="1000" b="1" kern="0" spc="120" dirty="0">
                <a:solidFill>
                  <a:srgbClr val="0878D1"/>
                </a:solidFill>
              </a:rPr>
              <a:t>VÕIMALUSTE VÕRGUSTIK</a:t>
            </a:r>
            <a:endParaRPr lang="en-US" sz="1000" dirty="0"/>
          </a:p>
        </p:txBody>
      </p:sp>
      <p:sp>
        <p:nvSpPr>
          <p:cNvPr id="3" name="Text 1"/>
          <p:cNvSpPr/>
          <p:nvPr/>
        </p:nvSpPr>
        <p:spPr>
          <a:xfrm>
            <a:off x="548640" y="896112"/>
            <a:ext cx="11018520" cy="713232"/>
          </a:xfrm>
          <a:prstGeom prst="rect">
            <a:avLst/>
          </a:prstGeom>
          <a:noFill/>
          <a:ln/>
        </p:spPr>
        <p:txBody>
          <a:bodyPr wrap="square" lIns="0" tIns="0" rIns="0" bIns="0" rtlCol="0" anchor="ctr"/>
          <a:lstStyle/>
          <a:p>
            <a:pPr marL="0" indent="0">
              <a:buNone/>
            </a:pPr>
            <a:r>
              <a:rPr lang="en-US" sz="2700" b="1" dirty="0">
                <a:solidFill>
                  <a:srgbClr val="063B78"/>
                </a:solidFill>
              </a:rPr>
              <a:t>Noore osalemine ei ole üks teenus, vaid teekond.</a:t>
            </a:r>
            <a:endParaRPr lang="en-US" sz="2700" dirty="0"/>
          </a:p>
        </p:txBody>
      </p:sp>
      <p:sp>
        <p:nvSpPr>
          <p:cNvPr id="4" name="Text 2"/>
          <p:cNvSpPr/>
          <p:nvPr/>
        </p:nvSpPr>
        <p:spPr>
          <a:xfrm>
            <a:off x="566928" y="1476583"/>
            <a:ext cx="10789920" cy="438912"/>
          </a:xfrm>
          <a:prstGeom prst="rect">
            <a:avLst/>
          </a:prstGeom>
          <a:noFill/>
          <a:ln/>
        </p:spPr>
        <p:txBody>
          <a:bodyPr wrap="square" lIns="0" tIns="0" rIns="0" bIns="0" rtlCol="0" anchor="ctr"/>
          <a:lstStyle/>
          <a:p>
            <a:pPr marL="0" indent="0">
              <a:buNone/>
            </a:pPr>
            <a:r>
              <a:rPr lang="en-US" sz="2000" dirty="0">
                <a:solidFill>
                  <a:srgbClr val="526170"/>
                </a:solidFill>
              </a:rPr>
              <a:t>Erinevad vormid jõuavad erinevate noorteni ja arendavad erinevaid tugevusi.</a:t>
            </a:r>
            <a:endParaRPr lang="en-US" sz="2000" dirty="0"/>
          </a:p>
        </p:txBody>
      </p:sp>
      <p:sp>
        <p:nvSpPr>
          <p:cNvPr id="5" name="Shape 3"/>
          <p:cNvSpPr/>
          <p:nvPr/>
        </p:nvSpPr>
        <p:spPr>
          <a:xfrm>
            <a:off x="548640" y="2148840"/>
            <a:ext cx="2066544" cy="1234440"/>
          </a:xfrm>
          <a:prstGeom prst="roundRect">
            <a:avLst>
              <a:gd name="adj" fmla="val 7407"/>
            </a:avLst>
          </a:prstGeom>
          <a:solidFill>
            <a:srgbClr val="FFFFFF"/>
          </a:solidFill>
          <a:ln w="15240">
            <a:solidFill>
              <a:srgbClr val="CAD8E4"/>
            </a:solidFill>
            <a:prstDash val="solid"/>
          </a:ln>
        </p:spPr>
        <p:txBody>
          <a:bodyPr/>
          <a:lstStyle/>
          <a:p>
            <a:endParaRPr lang="et-EE"/>
          </a:p>
        </p:txBody>
      </p:sp>
      <p:sp>
        <p:nvSpPr>
          <p:cNvPr id="6" name="Shape 4"/>
          <p:cNvSpPr/>
          <p:nvPr/>
        </p:nvSpPr>
        <p:spPr>
          <a:xfrm>
            <a:off x="676656" y="2322576"/>
            <a:ext cx="310896" cy="310896"/>
          </a:xfrm>
          <a:prstGeom prst="ellipse">
            <a:avLst/>
          </a:prstGeom>
          <a:solidFill>
            <a:srgbClr val="0878D1"/>
          </a:solidFill>
          <a:ln w="12700">
            <a:solidFill>
              <a:srgbClr val="FFFFFF">
                <a:alpha val="0"/>
              </a:srgbClr>
            </a:solidFill>
            <a:prstDash val="solid"/>
          </a:ln>
        </p:spPr>
        <p:txBody>
          <a:bodyPr/>
          <a:lstStyle/>
          <a:p>
            <a:endParaRPr lang="et-EE"/>
          </a:p>
        </p:txBody>
      </p:sp>
      <p:sp>
        <p:nvSpPr>
          <p:cNvPr id="7" name="Text 5"/>
          <p:cNvSpPr/>
          <p:nvPr/>
        </p:nvSpPr>
        <p:spPr>
          <a:xfrm>
            <a:off x="1060704" y="2295144"/>
            <a:ext cx="1417320" cy="310896"/>
          </a:xfrm>
          <a:prstGeom prst="rect">
            <a:avLst/>
          </a:prstGeom>
          <a:noFill/>
          <a:ln/>
        </p:spPr>
        <p:txBody>
          <a:bodyPr wrap="square" lIns="0" tIns="0" rIns="0" bIns="0" rtlCol="0" anchor="ctr">
            <a:normAutofit/>
          </a:bodyPr>
          <a:lstStyle/>
          <a:p>
            <a:pPr marL="0" indent="0">
              <a:buNone/>
            </a:pPr>
            <a:r>
              <a:rPr lang="en-US" sz="1600" b="1" dirty="0">
                <a:solidFill>
                  <a:srgbClr val="063B78"/>
                </a:solidFill>
              </a:rPr>
              <a:t>Laagrid</a:t>
            </a:r>
            <a:endParaRPr lang="en-US" sz="1600" dirty="0"/>
          </a:p>
        </p:txBody>
      </p:sp>
      <p:sp>
        <p:nvSpPr>
          <p:cNvPr id="8" name="Text 6"/>
          <p:cNvSpPr/>
          <p:nvPr/>
        </p:nvSpPr>
        <p:spPr>
          <a:xfrm>
            <a:off x="713232" y="2761488"/>
            <a:ext cx="1737360" cy="402336"/>
          </a:xfrm>
          <a:prstGeom prst="rect">
            <a:avLst/>
          </a:prstGeom>
          <a:noFill/>
          <a:ln/>
        </p:spPr>
        <p:txBody>
          <a:bodyPr wrap="square" lIns="0" tIns="0" rIns="0" bIns="0" rtlCol="0" anchor="ctr">
            <a:noAutofit/>
          </a:bodyPr>
          <a:lstStyle/>
          <a:p>
            <a:pPr marL="0" indent="0" algn="ctr">
              <a:buNone/>
            </a:pPr>
            <a:r>
              <a:rPr lang="en-US" sz="1600" dirty="0">
                <a:solidFill>
                  <a:srgbClr val="526170"/>
                </a:solidFill>
              </a:rPr>
              <a:t>intensiivne kogemus</a:t>
            </a:r>
            <a:endParaRPr lang="en-US" sz="1600" dirty="0"/>
          </a:p>
        </p:txBody>
      </p:sp>
      <p:sp>
        <p:nvSpPr>
          <p:cNvPr id="9" name="Shape 7"/>
          <p:cNvSpPr/>
          <p:nvPr/>
        </p:nvSpPr>
        <p:spPr>
          <a:xfrm>
            <a:off x="2852928" y="2148840"/>
            <a:ext cx="2066544" cy="1234440"/>
          </a:xfrm>
          <a:prstGeom prst="roundRect">
            <a:avLst>
              <a:gd name="adj" fmla="val 7407"/>
            </a:avLst>
          </a:prstGeom>
          <a:solidFill>
            <a:srgbClr val="FFFFFF"/>
          </a:solidFill>
          <a:ln w="15240">
            <a:solidFill>
              <a:srgbClr val="CAD8E4"/>
            </a:solidFill>
            <a:prstDash val="solid"/>
          </a:ln>
        </p:spPr>
        <p:txBody>
          <a:bodyPr/>
          <a:lstStyle/>
          <a:p>
            <a:endParaRPr lang="et-EE"/>
          </a:p>
        </p:txBody>
      </p:sp>
      <p:sp>
        <p:nvSpPr>
          <p:cNvPr id="10" name="Shape 8"/>
          <p:cNvSpPr/>
          <p:nvPr/>
        </p:nvSpPr>
        <p:spPr>
          <a:xfrm>
            <a:off x="2980944" y="2322576"/>
            <a:ext cx="310896" cy="310896"/>
          </a:xfrm>
          <a:prstGeom prst="ellipse">
            <a:avLst/>
          </a:prstGeom>
          <a:solidFill>
            <a:srgbClr val="15A39A"/>
          </a:solidFill>
          <a:ln w="12700">
            <a:solidFill>
              <a:srgbClr val="FFFFFF">
                <a:alpha val="0"/>
              </a:srgbClr>
            </a:solidFill>
            <a:prstDash val="solid"/>
          </a:ln>
        </p:spPr>
        <p:txBody>
          <a:bodyPr/>
          <a:lstStyle/>
          <a:p>
            <a:endParaRPr lang="et-EE"/>
          </a:p>
        </p:txBody>
      </p:sp>
      <p:sp>
        <p:nvSpPr>
          <p:cNvPr id="11" name="Text 9"/>
          <p:cNvSpPr/>
          <p:nvPr/>
        </p:nvSpPr>
        <p:spPr>
          <a:xfrm>
            <a:off x="3364992" y="2295144"/>
            <a:ext cx="1417320" cy="310896"/>
          </a:xfrm>
          <a:prstGeom prst="rect">
            <a:avLst/>
          </a:prstGeom>
          <a:noFill/>
          <a:ln/>
        </p:spPr>
        <p:txBody>
          <a:bodyPr wrap="square" lIns="0" tIns="0" rIns="0" bIns="0" rtlCol="0" anchor="ctr">
            <a:normAutofit/>
          </a:bodyPr>
          <a:lstStyle/>
          <a:p>
            <a:pPr marL="0" indent="0">
              <a:buNone/>
            </a:pPr>
            <a:r>
              <a:rPr lang="en-US" sz="1600" b="1" dirty="0">
                <a:solidFill>
                  <a:srgbClr val="063B78"/>
                </a:solidFill>
              </a:rPr>
              <a:t>Malevad</a:t>
            </a:r>
            <a:endParaRPr lang="en-US" sz="1600" dirty="0"/>
          </a:p>
        </p:txBody>
      </p:sp>
      <p:sp>
        <p:nvSpPr>
          <p:cNvPr id="12" name="Text 10"/>
          <p:cNvSpPr/>
          <p:nvPr/>
        </p:nvSpPr>
        <p:spPr>
          <a:xfrm>
            <a:off x="3017520" y="2761488"/>
            <a:ext cx="1737360" cy="402336"/>
          </a:xfrm>
          <a:prstGeom prst="rect">
            <a:avLst/>
          </a:prstGeom>
          <a:noFill/>
          <a:ln/>
        </p:spPr>
        <p:txBody>
          <a:bodyPr wrap="square" lIns="0" tIns="0" rIns="0" bIns="0" rtlCol="0" anchor="ctr">
            <a:noAutofit/>
          </a:bodyPr>
          <a:lstStyle/>
          <a:p>
            <a:pPr marL="0" indent="0" algn="ctr">
              <a:buNone/>
            </a:pPr>
            <a:r>
              <a:rPr lang="en-US" sz="1600" dirty="0">
                <a:solidFill>
                  <a:srgbClr val="526170"/>
                </a:solidFill>
              </a:rPr>
              <a:t>töökogemus ja vastutus</a:t>
            </a:r>
            <a:endParaRPr lang="en-US" sz="1600" dirty="0"/>
          </a:p>
        </p:txBody>
      </p:sp>
      <p:sp>
        <p:nvSpPr>
          <p:cNvPr id="13" name="Shape 11"/>
          <p:cNvSpPr/>
          <p:nvPr/>
        </p:nvSpPr>
        <p:spPr>
          <a:xfrm>
            <a:off x="5157216" y="2148840"/>
            <a:ext cx="2066544" cy="1234440"/>
          </a:xfrm>
          <a:prstGeom prst="roundRect">
            <a:avLst>
              <a:gd name="adj" fmla="val 7407"/>
            </a:avLst>
          </a:prstGeom>
          <a:solidFill>
            <a:srgbClr val="FFFFFF"/>
          </a:solidFill>
          <a:ln w="15240">
            <a:solidFill>
              <a:srgbClr val="CAD8E4"/>
            </a:solidFill>
            <a:prstDash val="solid"/>
          </a:ln>
        </p:spPr>
        <p:txBody>
          <a:bodyPr/>
          <a:lstStyle/>
          <a:p>
            <a:endParaRPr lang="et-EE"/>
          </a:p>
        </p:txBody>
      </p:sp>
      <p:sp>
        <p:nvSpPr>
          <p:cNvPr id="14" name="Shape 12"/>
          <p:cNvSpPr/>
          <p:nvPr/>
        </p:nvSpPr>
        <p:spPr>
          <a:xfrm>
            <a:off x="5285232" y="2322576"/>
            <a:ext cx="310896" cy="310896"/>
          </a:xfrm>
          <a:prstGeom prst="ellipse">
            <a:avLst/>
          </a:prstGeom>
          <a:solidFill>
            <a:srgbClr val="F5B942"/>
          </a:solidFill>
          <a:ln w="12700">
            <a:solidFill>
              <a:srgbClr val="FFFFFF">
                <a:alpha val="0"/>
              </a:srgbClr>
            </a:solidFill>
            <a:prstDash val="solid"/>
          </a:ln>
        </p:spPr>
        <p:txBody>
          <a:bodyPr/>
          <a:lstStyle/>
          <a:p>
            <a:endParaRPr lang="et-EE"/>
          </a:p>
        </p:txBody>
      </p:sp>
      <p:sp>
        <p:nvSpPr>
          <p:cNvPr id="15" name="Text 13"/>
          <p:cNvSpPr/>
          <p:nvPr/>
        </p:nvSpPr>
        <p:spPr>
          <a:xfrm>
            <a:off x="5669280" y="2295144"/>
            <a:ext cx="1554480" cy="310896"/>
          </a:xfrm>
          <a:prstGeom prst="rect">
            <a:avLst/>
          </a:prstGeom>
          <a:noFill/>
          <a:ln/>
        </p:spPr>
        <p:txBody>
          <a:bodyPr wrap="square" lIns="0" tIns="0" rIns="0" bIns="0" rtlCol="0" anchor="ctr">
            <a:noAutofit/>
          </a:bodyPr>
          <a:lstStyle/>
          <a:p>
            <a:pPr marL="0" indent="0">
              <a:buNone/>
            </a:pPr>
            <a:r>
              <a:rPr lang="en-US" sz="1600" b="1" dirty="0">
                <a:solidFill>
                  <a:srgbClr val="063B78"/>
                </a:solidFill>
              </a:rPr>
              <a:t>Noortekeskused</a:t>
            </a:r>
            <a:endParaRPr lang="en-US" sz="1600" dirty="0"/>
          </a:p>
        </p:txBody>
      </p:sp>
      <p:sp>
        <p:nvSpPr>
          <p:cNvPr id="16" name="Text 14"/>
          <p:cNvSpPr/>
          <p:nvPr/>
        </p:nvSpPr>
        <p:spPr>
          <a:xfrm>
            <a:off x="5321808" y="2761488"/>
            <a:ext cx="1737360" cy="402336"/>
          </a:xfrm>
          <a:prstGeom prst="rect">
            <a:avLst/>
          </a:prstGeom>
          <a:noFill/>
          <a:ln/>
        </p:spPr>
        <p:txBody>
          <a:bodyPr wrap="square" lIns="0" tIns="0" rIns="0" bIns="0" rtlCol="0" anchor="ctr">
            <a:noAutofit/>
          </a:bodyPr>
          <a:lstStyle/>
          <a:p>
            <a:pPr marL="0" indent="0" algn="ctr">
              <a:buNone/>
            </a:pPr>
            <a:r>
              <a:rPr lang="en-US" sz="1600" dirty="0">
                <a:solidFill>
                  <a:srgbClr val="526170"/>
                </a:solidFill>
              </a:rPr>
              <a:t>avatud ja madala lävega</a:t>
            </a:r>
            <a:endParaRPr lang="en-US" sz="1600" dirty="0"/>
          </a:p>
        </p:txBody>
      </p:sp>
      <p:sp>
        <p:nvSpPr>
          <p:cNvPr id="17" name="Shape 15"/>
          <p:cNvSpPr/>
          <p:nvPr/>
        </p:nvSpPr>
        <p:spPr>
          <a:xfrm>
            <a:off x="7461504" y="2148840"/>
            <a:ext cx="2066544" cy="1234440"/>
          </a:xfrm>
          <a:prstGeom prst="roundRect">
            <a:avLst>
              <a:gd name="adj" fmla="val 7407"/>
            </a:avLst>
          </a:prstGeom>
          <a:solidFill>
            <a:srgbClr val="FFFFFF"/>
          </a:solidFill>
          <a:ln w="15240">
            <a:solidFill>
              <a:srgbClr val="CAD8E4"/>
            </a:solidFill>
            <a:prstDash val="solid"/>
          </a:ln>
        </p:spPr>
        <p:txBody>
          <a:bodyPr/>
          <a:lstStyle/>
          <a:p>
            <a:endParaRPr lang="et-EE"/>
          </a:p>
        </p:txBody>
      </p:sp>
      <p:sp>
        <p:nvSpPr>
          <p:cNvPr id="18" name="Shape 16"/>
          <p:cNvSpPr/>
          <p:nvPr/>
        </p:nvSpPr>
        <p:spPr>
          <a:xfrm>
            <a:off x="7589520" y="2322576"/>
            <a:ext cx="310896" cy="310896"/>
          </a:xfrm>
          <a:prstGeom prst="ellipse">
            <a:avLst/>
          </a:prstGeom>
          <a:solidFill>
            <a:srgbClr val="EE6A5B"/>
          </a:solidFill>
          <a:ln w="12700">
            <a:solidFill>
              <a:srgbClr val="FFFFFF">
                <a:alpha val="0"/>
              </a:srgbClr>
            </a:solidFill>
            <a:prstDash val="solid"/>
          </a:ln>
        </p:spPr>
        <p:txBody>
          <a:bodyPr/>
          <a:lstStyle/>
          <a:p>
            <a:endParaRPr lang="et-EE"/>
          </a:p>
        </p:txBody>
      </p:sp>
      <p:sp>
        <p:nvSpPr>
          <p:cNvPr id="19" name="Text 17"/>
          <p:cNvSpPr/>
          <p:nvPr/>
        </p:nvSpPr>
        <p:spPr>
          <a:xfrm>
            <a:off x="7973568" y="2295144"/>
            <a:ext cx="1417320" cy="310896"/>
          </a:xfrm>
          <a:prstGeom prst="rect">
            <a:avLst/>
          </a:prstGeom>
          <a:noFill/>
          <a:ln/>
        </p:spPr>
        <p:txBody>
          <a:bodyPr wrap="square" lIns="0" tIns="0" rIns="0" bIns="0" rtlCol="0" anchor="ctr">
            <a:normAutofit/>
          </a:bodyPr>
          <a:lstStyle/>
          <a:p>
            <a:pPr marL="0" indent="0">
              <a:buNone/>
            </a:pPr>
            <a:r>
              <a:rPr lang="en-US" sz="1600" b="1" dirty="0">
                <a:solidFill>
                  <a:srgbClr val="063B78"/>
                </a:solidFill>
              </a:rPr>
              <a:t>Huviringid</a:t>
            </a:r>
            <a:endParaRPr lang="en-US" sz="1600" dirty="0"/>
          </a:p>
        </p:txBody>
      </p:sp>
      <p:sp>
        <p:nvSpPr>
          <p:cNvPr id="20" name="Text 18"/>
          <p:cNvSpPr/>
          <p:nvPr/>
        </p:nvSpPr>
        <p:spPr>
          <a:xfrm>
            <a:off x="7626096" y="2761488"/>
            <a:ext cx="1737360" cy="402336"/>
          </a:xfrm>
          <a:prstGeom prst="rect">
            <a:avLst/>
          </a:prstGeom>
          <a:noFill/>
          <a:ln/>
        </p:spPr>
        <p:txBody>
          <a:bodyPr wrap="square" lIns="0" tIns="0" rIns="0" bIns="0" rtlCol="0" anchor="ctr">
            <a:normAutofit/>
          </a:bodyPr>
          <a:lstStyle/>
          <a:p>
            <a:pPr marL="0" indent="0" algn="ctr">
              <a:buNone/>
            </a:pPr>
            <a:r>
              <a:rPr lang="en-US" sz="1600" dirty="0">
                <a:solidFill>
                  <a:srgbClr val="526170"/>
                </a:solidFill>
              </a:rPr>
              <a:t>huvi ja harjumus</a:t>
            </a:r>
            <a:endParaRPr lang="en-US" sz="1600" dirty="0"/>
          </a:p>
        </p:txBody>
      </p:sp>
      <p:sp>
        <p:nvSpPr>
          <p:cNvPr id="21" name="Shape 19"/>
          <p:cNvSpPr/>
          <p:nvPr/>
        </p:nvSpPr>
        <p:spPr>
          <a:xfrm>
            <a:off x="9765792" y="2148840"/>
            <a:ext cx="2066544" cy="1234440"/>
          </a:xfrm>
          <a:prstGeom prst="roundRect">
            <a:avLst>
              <a:gd name="adj" fmla="val 7407"/>
            </a:avLst>
          </a:prstGeom>
          <a:solidFill>
            <a:srgbClr val="FFFFFF"/>
          </a:solidFill>
          <a:ln w="15240">
            <a:solidFill>
              <a:srgbClr val="CAD8E4"/>
            </a:solidFill>
            <a:prstDash val="solid"/>
          </a:ln>
        </p:spPr>
        <p:txBody>
          <a:bodyPr/>
          <a:lstStyle/>
          <a:p>
            <a:endParaRPr lang="et-EE"/>
          </a:p>
        </p:txBody>
      </p:sp>
      <p:sp>
        <p:nvSpPr>
          <p:cNvPr id="22" name="Shape 20"/>
          <p:cNvSpPr/>
          <p:nvPr/>
        </p:nvSpPr>
        <p:spPr>
          <a:xfrm>
            <a:off x="9893808" y="2322576"/>
            <a:ext cx="310896" cy="310896"/>
          </a:xfrm>
          <a:prstGeom prst="ellipse">
            <a:avLst/>
          </a:prstGeom>
          <a:solidFill>
            <a:srgbClr val="28A8E0"/>
          </a:solidFill>
          <a:ln w="12700">
            <a:solidFill>
              <a:srgbClr val="FFFFFF">
                <a:alpha val="0"/>
              </a:srgbClr>
            </a:solidFill>
            <a:prstDash val="solid"/>
          </a:ln>
        </p:spPr>
        <p:txBody>
          <a:bodyPr/>
          <a:lstStyle/>
          <a:p>
            <a:endParaRPr lang="et-EE"/>
          </a:p>
        </p:txBody>
      </p:sp>
      <p:sp>
        <p:nvSpPr>
          <p:cNvPr id="23" name="Text 21"/>
          <p:cNvSpPr/>
          <p:nvPr/>
        </p:nvSpPr>
        <p:spPr>
          <a:xfrm>
            <a:off x="10277856" y="2295144"/>
            <a:ext cx="1417320" cy="310896"/>
          </a:xfrm>
          <a:prstGeom prst="rect">
            <a:avLst/>
          </a:prstGeom>
          <a:noFill/>
          <a:ln/>
        </p:spPr>
        <p:txBody>
          <a:bodyPr wrap="square" lIns="0" tIns="0" rIns="0" bIns="0" rtlCol="0" anchor="ctr">
            <a:normAutofit/>
          </a:bodyPr>
          <a:lstStyle/>
          <a:p>
            <a:pPr marL="0" indent="0">
              <a:buNone/>
            </a:pPr>
            <a:r>
              <a:rPr lang="en-US" sz="1600" b="1" dirty="0">
                <a:solidFill>
                  <a:srgbClr val="063B78"/>
                </a:solidFill>
              </a:rPr>
              <a:t>Huvikoolid</a:t>
            </a:r>
            <a:endParaRPr lang="en-US" sz="1600" dirty="0"/>
          </a:p>
        </p:txBody>
      </p:sp>
      <p:sp>
        <p:nvSpPr>
          <p:cNvPr id="24" name="Text 22"/>
          <p:cNvSpPr/>
          <p:nvPr/>
        </p:nvSpPr>
        <p:spPr>
          <a:xfrm>
            <a:off x="9930384" y="2761488"/>
            <a:ext cx="1737360" cy="402336"/>
          </a:xfrm>
          <a:prstGeom prst="rect">
            <a:avLst/>
          </a:prstGeom>
          <a:noFill/>
          <a:ln/>
        </p:spPr>
        <p:txBody>
          <a:bodyPr wrap="square" lIns="0" tIns="0" rIns="0" bIns="0" rtlCol="0" anchor="ctr">
            <a:normAutofit/>
          </a:bodyPr>
          <a:lstStyle/>
          <a:p>
            <a:pPr marL="0" indent="0" algn="ctr">
              <a:buNone/>
            </a:pPr>
            <a:r>
              <a:rPr lang="en-US" sz="1600" dirty="0">
                <a:solidFill>
                  <a:srgbClr val="526170"/>
                </a:solidFill>
              </a:rPr>
              <a:t>süsteemne areng</a:t>
            </a:r>
            <a:endParaRPr lang="en-US" sz="1600" dirty="0"/>
          </a:p>
        </p:txBody>
      </p:sp>
      <p:sp>
        <p:nvSpPr>
          <p:cNvPr id="25" name="Shape 23"/>
          <p:cNvSpPr/>
          <p:nvPr/>
        </p:nvSpPr>
        <p:spPr>
          <a:xfrm>
            <a:off x="548640" y="3758184"/>
            <a:ext cx="2066544" cy="1234440"/>
          </a:xfrm>
          <a:prstGeom prst="roundRect">
            <a:avLst>
              <a:gd name="adj" fmla="val 7407"/>
            </a:avLst>
          </a:prstGeom>
          <a:solidFill>
            <a:srgbClr val="EAF2F8"/>
          </a:solidFill>
          <a:ln w="15240">
            <a:solidFill>
              <a:srgbClr val="0878D1"/>
            </a:solidFill>
            <a:prstDash val="solid"/>
          </a:ln>
        </p:spPr>
        <p:txBody>
          <a:bodyPr/>
          <a:lstStyle/>
          <a:p>
            <a:endParaRPr lang="et-EE"/>
          </a:p>
        </p:txBody>
      </p:sp>
      <p:sp>
        <p:nvSpPr>
          <p:cNvPr id="26" name="Shape 24"/>
          <p:cNvSpPr/>
          <p:nvPr/>
        </p:nvSpPr>
        <p:spPr>
          <a:xfrm>
            <a:off x="676656" y="3931920"/>
            <a:ext cx="310896" cy="310896"/>
          </a:xfrm>
          <a:prstGeom prst="ellipse">
            <a:avLst/>
          </a:prstGeom>
          <a:solidFill>
            <a:srgbClr val="0878D1"/>
          </a:solidFill>
          <a:ln w="12700">
            <a:solidFill>
              <a:srgbClr val="FFFFFF">
                <a:alpha val="0"/>
              </a:srgbClr>
            </a:solidFill>
            <a:prstDash val="solid"/>
          </a:ln>
        </p:spPr>
        <p:txBody>
          <a:bodyPr/>
          <a:lstStyle/>
          <a:p>
            <a:endParaRPr lang="et-EE"/>
          </a:p>
        </p:txBody>
      </p:sp>
      <p:sp>
        <p:nvSpPr>
          <p:cNvPr id="27" name="Text 25"/>
          <p:cNvSpPr/>
          <p:nvPr/>
        </p:nvSpPr>
        <p:spPr>
          <a:xfrm>
            <a:off x="1060704" y="3904488"/>
            <a:ext cx="1417320" cy="310896"/>
          </a:xfrm>
          <a:prstGeom prst="rect">
            <a:avLst/>
          </a:prstGeom>
          <a:noFill/>
          <a:ln/>
        </p:spPr>
        <p:txBody>
          <a:bodyPr wrap="square" lIns="0" tIns="0" rIns="0" bIns="0" rtlCol="0" anchor="ctr">
            <a:normAutofit/>
          </a:bodyPr>
          <a:lstStyle/>
          <a:p>
            <a:pPr marL="0" indent="0">
              <a:buNone/>
            </a:pPr>
            <a:r>
              <a:rPr lang="en-US" sz="1600" b="1" dirty="0">
                <a:solidFill>
                  <a:srgbClr val="063B78"/>
                </a:solidFill>
              </a:rPr>
              <a:t>Noorteühingud</a:t>
            </a:r>
            <a:endParaRPr lang="en-US" sz="1600" dirty="0"/>
          </a:p>
        </p:txBody>
      </p:sp>
      <p:sp>
        <p:nvSpPr>
          <p:cNvPr id="28" name="Text 26"/>
          <p:cNvSpPr/>
          <p:nvPr/>
        </p:nvSpPr>
        <p:spPr>
          <a:xfrm>
            <a:off x="713232" y="4370832"/>
            <a:ext cx="1737360" cy="402336"/>
          </a:xfrm>
          <a:prstGeom prst="rect">
            <a:avLst/>
          </a:prstGeom>
          <a:noFill/>
          <a:ln/>
        </p:spPr>
        <p:txBody>
          <a:bodyPr wrap="square" lIns="0" tIns="0" rIns="0" bIns="0" rtlCol="0" anchor="ctr">
            <a:noAutofit/>
          </a:bodyPr>
          <a:lstStyle/>
          <a:p>
            <a:pPr marL="0" indent="0" algn="ctr">
              <a:buNone/>
            </a:pPr>
            <a:r>
              <a:rPr lang="en-US" sz="1600" dirty="0">
                <a:solidFill>
                  <a:srgbClr val="526170"/>
                </a:solidFill>
              </a:rPr>
              <a:t>kuuluvus ja omaalgatus</a:t>
            </a:r>
            <a:endParaRPr lang="en-US" sz="1600" dirty="0"/>
          </a:p>
        </p:txBody>
      </p:sp>
      <p:sp>
        <p:nvSpPr>
          <p:cNvPr id="29" name="Shape 27"/>
          <p:cNvSpPr/>
          <p:nvPr/>
        </p:nvSpPr>
        <p:spPr>
          <a:xfrm>
            <a:off x="2852928" y="3758184"/>
            <a:ext cx="2066544" cy="1234440"/>
          </a:xfrm>
          <a:prstGeom prst="roundRect">
            <a:avLst>
              <a:gd name="adj" fmla="val 7407"/>
            </a:avLst>
          </a:prstGeom>
          <a:solidFill>
            <a:srgbClr val="EAF2F8"/>
          </a:solidFill>
          <a:ln w="15240">
            <a:solidFill>
              <a:srgbClr val="0878D1"/>
            </a:solidFill>
            <a:prstDash val="solid"/>
          </a:ln>
        </p:spPr>
        <p:txBody>
          <a:bodyPr/>
          <a:lstStyle/>
          <a:p>
            <a:endParaRPr lang="et-EE"/>
          </a:p>
        </p:txBody>
      </p:sp>
      <p:sp>
        <p:nvSpPr>
          <p:cNvPr id="30" name="Shape 28"/>
          <p:cNvSpPr/>
          <p:nvPr/>
        </p:nvSpPr>
        <p:spPr>
          <a:xfrm>
            <a:off x="2980944" y="3931920"/>
            <a:ext cx="310896" cy="310896"/>
          </a:xfrm>
          <a:prstGeom prst="ellipse">
            <a:avLst/>
          </a:prstGeom>
          <a:solidFill>
            <a:srgbClr val="15A39A"/>
          </a:solidFill>
          <a:ln w="12700">
            <a:solidFill>
              <a:srgbClr val="FFFFFF">
                <a:alpha val="0"/>
              </a:srgbClr>
            </a:solidFill>
            <a:prstDash val="solid"/>
          </a:ln>
        </p:spPr>
        <p:txBody>
          <a:bodyPr/>
          <a:lstStyle/>
          <a:p>
            <a:endParaRPr lang="et-EE"/>
          </a:p>
        </p:txBody>
      </p:sp>
      <p:sp>
        <p:nvSpPr>
          <p:cNvPr id="31" name="Text 29"/>
          <p:cNvSpPr/>
          <p:nvPr/>
        </p:nvSpPr>
        <p:spPr>
          <a:xfrm>
            <a:off x="3364992" y="3904488"/>
            <a:ext cx="1554480" cy="310896"/>
          </a:xfrm>
          <a:prstGeom prst="rect">
            <a:avLst/>
          </a:prstGeom>
          <a:noFill/>
          <a:ln/>
        </p:spPr>
        <p:txBody>
          <a:bodyPr wrap="square" lIns="0" tIns="0" rIns="0" bIns="0" rtlCol="0" anchor="ctr">
            <a:noAutofit/>
          </a:bodyPr>
          <a:lstStyle/>
          <a:p>
            <a:pPr marL="0" indent="0">
              <a:buNone/>
            </a:pPr>
            <a:r>
              <a:rPr lang="en-US" sz="1500" b="1" dirty="0">
                <a:solidFill>
                  <a:srgbClr val="063B78"/>
                </a:solidFill>
              </a:rPr>
              <a:t>Noortevolikogud</a:t>
            </a:r>
            <a:endParaRPr lang="en-US" sz="1500" dirty="0"/>
          </a:p>
        </p:txBody>
      </p:sp>
      <p:sp>
        <p:nvSpPr>
          <p:cNvPr id="32" name="Text 30"/>
          <p:cNvSpPr/>
          <p:nvPr/>
        </p:nvSpPr>
        <p:spPr>
          <a:xfrm>
            <a:off x="3017520" y="4370832"/>
            <a:ext cx="1737360" cy="402336"/>
          </a:xfrm>
          <a:prstGeom prst="rect">
            <a:avLst/>
          </a:prstGeom>
          <a:noFill/>
          <a:ln/>
        </p:spPr>
        <p:txBody>
          <a:bodyPr wrap="square" lIns="0" tIns="0" rIns="0" bIns="0" rtlCol="0" anchor="ctr">
            <a:noAutofit/>
          </a:bodyPr>
          <a:lstStyle/>
          <a:p>
            <a:pPr marL="0" indent="0" algn="ctr">
              <a:buNone/>
            </a:pPr>
            <a:r>
              <a:rPr lang="en-US" sz="1600" dirty="0">
                <a:solidFill>
                  <a:srgbClr val="526170"/>
                </a:solidFill>
              </a:rPr>
              <a:t>mõju kohalikele otsustele</a:t>
            </a:r>
            <a:endParaRPr lang="en-US" sz="1600" dirty="0"/>
          </a:p>
        </p:txBody>
      </p:sp>
      <p:sp>
        <p:nvSpPr>
          <p:cNvPr id="33" name="Shape 31"/>
          <p:cNvSpPr/>
          <p:nvPr/>
        </p:nvSpPr>
        <p:spPr>
          <a:xfrm>
            <a:off x="5157216" y="3758184"/>
            <a:ext cx="2066544" cy="1234440"/>
          </a:xfrm>
          <a:prstGeom prst="roundRect">
            <a:avLst>
              <a:gd name="adj" fmla="val 7407"/>
            </a:avLst>
          </a:prstGeom>
          <a:solidFill>
            <a:srgbClr val="EAF2F8"/>
          </a:solidFill>
          <a:ln w="15240">
            <a:solidFill>
              <a:srgbClr val="0878D1"/>
            </a:solidFill>
            <a:prstDash val="solid"/>
          </a:ln>
        </p:spPr>
        <p:txBody>
          <a:bodyPr/>
          <a:lstStyle/>
          <a:p>
            <a:endParaRPr lang="et-EE"/>
          </a:p>
        </p:txBody>
      </p:sp>
      <p:sp>
        <p:nvSpPr>
          <p:cNvPr id="34" name="Shape 32"/>
          <p:cNvSpPr/>
          <p:nvPr/>
        </p:nvSpPr>
        <p:spPr>
          <a:xfrm>
            <a:off x="5285232" y="3931920"/>
            <a:ext cx="310896" cy="310896"/>
          </a:xfrm>
          <a:prstGeom prst="ellipse">
            <a:avLst/>
          </a:prstGeom>
          <a:solidFill>
            <a:srgbClr val="F5B942"/>
          </a:solidFill>
          <a:ln w="12700">
            <a:solidFill>
              <a:srgbClr val="FFFFFF">
                <a:alpha val="0"/>
              </a:srgbClr>
            </a:solidFill>
            <a:prstDash val="solid"/>
          </a:ln>
        </p:spPr>
        <p:txBody>
          <a:bodyPr/>
          <a:lstStyle/>
          <a:p>
            <a:endParaRPr lang="et-EE"/>
          </a:p>
        </p:txBody>
      </p:sp>
      <p:sp>
        <p:nvSpPr>
          <p:cNvPr id="35" name="Text 33"/>
          <p:cNvSpPr/>
          <p:nvPr/>
        </p:nvSpPr>
        <p:spPr>
          <a:xfrm>
            <a:off x="5669280" y="3904488"/>
            <a:ext cx="1554480" cy="338328"/>
          </a:xfrm>
          <a:prstGeom prst="rect">
            <a:avLst/>
          </a:prstGeom>
          <a:noFill/>
          <a:ln/>
        </p:spPr>
        <p:txBody>
          <a:bodyPr wrap="square" lIns="0" tIns="0" rIns="0" bIns="0" rtlCol="0" anchor="ctr">
            <a:noAutofit/>
          </a:bodyPr>
          <a:lstStyle/>
          <a:p>
            <a:pPr marL="0" indent="0">
              <a:buNone/>
            </a:pPr>
            <a:r>
              <a:rPr lang="en-US" sz="1600" b="1" dirty="0" err="1">
                <a:solidFill>
                  <a:srgbClr val="063B78"/>
                </a:solidFill>
              </a:rPr>
              <a:t>Õpilas</a:t>
            </a:r>
            <a:r>
              <a:rPr lang="et-EE" sz="1600" b="1" dirty="0">
                <a:solidFill>
                  <a:srgbClr val="063B78"/>
                </a:solidFill>
              </a:rPr>
              <a:t>esindus</a:t>
            </a:r>
            <a:endParaRPr lang="en-US" sz="1600" dirty="0"/>
          </a:p>
        </p:txBody>
      </p:sp>
      <p:sp>
        <p:nvSpPr>
          <p:cNvPr id="36" name="Text 34"/>
          <p:cNvSpPr/>
          <p:nvPr/>
        </p:nvSpPr>
        <p:spPr>
          <a:xfrm>
            <a:off x="5321808" y="4370832"/>
            <a:ext cx="1737360" cy="402336"/>
          </a:xfrm>
          <a:prstGeom prst="rect">
            <a:avLst/>
          </a:prstGeom>
          <a:noFill/>
          <a:ln/>
        </p:spPr>
        <p:txBody>
          <a:bodyPr wrap="square" lIns="0" tIns="0" rIns="0" bIns="0" rtlCol="0" anchor="ctr">
            <a:noAutofit/>
          </a:bodyPr>
          <a:lstStyle/>
          <a:p>
            <a:pPr marL="0" indent="0" algn="ctr">
              <a:buNone/>
            </a:pPr>
            <a:r>
              <a:rPr lang="en-US" sz="1600" dirty="0" err="1">
                <a:solidFill>
                  <a:srgbClr val="526170"/>
                </a:solidFill>
              </a:rPr>
              <a:t>osalus</a:t>
            </a:r>
            <a:r>
              <a:rPr lang="en-US" sz="1600" dirty="0">
                <a:solidFill>
                  <a:srgbClr val="526170"/>
                </a:solidFill>
              </a:rPr>
              <a:t> </a:t>
            </a:r>
            <a:r>
              <a:rPr lang="en-US" sz="1600" dirty="0" err="1">
                <a:solidFill>
                  <a:srgbClr val="526170"/>
                </a:solidFill>
              </a:rPr>
              <a:t>koolis</a:t>
            </a:r>
            <a:r>
              <a:rPr lang="et-EE" sz="1600" dirty="0">
                <a:solidFill>
                  <a:srgbClr val="526170"/>
                </a:solidFill>
              </a:rPr>
              <a:t>, koolidemokraatia</a:t>
            </a:r>
            <a:endParaRPr lang="en-US" sz="1600" dirty="0"/>
          </a:p>
        </p:txBody>
      </p:sp>
      <p:sp>
        <p:nvSpPr>
          <p:cNvPr id="37" name="Shape 35"/>
          <p:cNvSpPr/>
          <p:nvPr/>
        </p:nvSpPr>
        <p:spPr>
          <a:xfrm>
            <a:off x="7461504" y="3758184"/>
            <a:ext cx="2066544" cy="1234440"/>
          </a:xfrm>
          <a:prstGeom prst="roundRect">
            <a:avLst>
              <a:gd name="adj" fmla="val 7407"/>
            </a:avLst>
          </a:prstGeom>
          <a:solidFill>
            <a:srgbClr val="EAF2F8"/>
          </a:solidFill>
          <a:ln w="15240">
            <a:solidFill>
              <a:srgbClr val="0878D1"/>
            </a:solidFill>
            <a:prstDash val="solid"/>
          </a:ln>
        </p:spPr>
        <p:txBody>
          <a:bodyPr/>
          <a:lstStyle/>
          <a:p>
            <a:endParaRPr lang="et-EE"/>
          </a:p>
        </p:txBody>
      </p:sp>
      <p:sp>
        <p:nvSpPr>
          <p:cNvPr id="38" name="Shape 36"/>
          <p:cNvSpPr/>
          <p:nvPr/>
        </p:nvSpPr>
        <p:spPr>
          <a:xfrm>
            <a:off x="7563642" y="3931920"/>
            <a:ext cx="310896" cy="310896"/>
          </a:xfrm>
          <a:prstGeom prst="ellipse">
            <a:avLst/>
          </a:prstGeom>
          <a:solidFill>
            <a:srgbClr val="EE6A5B"/>
          </a:solidFill>
          <a:ln w="12700">
            <a:solidFill>
              <a:srgbClr val="FFFFFF">
                <a:alpha val="0"/>
              </a:srgbClr>
            </a:solidFill>
            <a:prstDash val="solid"/>
          </a:ln>
        </p:spPr>
        <p:txBody>
          <a:bodyPr/>
          <a:lstStyle/>
          <a:p>
            <a:endParaRPr lang="et-EE"/>
          </a:p>
        </p:txBody>
      </p:sp>
      <p:sp>
        <p:nvSpPr>
          <p:cNvPr id="39" name="Text 37"/>
          <p:cNvSpPr/>
          <p:nvPr/>
        </p:nvSpPr>
        <p:spPr>
          <a:xfrm>
            <a:off x="7947690" y="3904488"/>
            <a:ext cx="1443198" cy="310896"/>
          </a:xfrm>
          <a:prstGeom prst="rect">
            <a:avLst/>
          </a:prstGeom>
          <a:noFill/>
          <a:ln/>
        </p:spPr>
        <p:txBody>
          <a:bodyPr wrap="square" lIns="0" tIns="0" rIns="0" bIns="0" rtlCol="0" anchor="ctr">
            <a:noAutofit/>
          </a:bodyPr>
          <a:lstStyle/>
          <a:p>
            <a:pPr marL="0" indent="0">
              <a:buNone/>
            </a:pPr>
            <a:r>
              <a:rPr lang="en-US" sz="1500" b="1" dirty="0" err="1">
                <a:solidFill>
                  <a:srgbClr val="063B78"/>
                </a:solidFill>
              </a:rPr>
              <a:t>Rahvusvahelin</a:t>
            </a:r>
            <a:r>
              <a:rPr lang="et-EE" sz="1500" b="1" dirty="0">
                <a:solidFill>
                  <a:srgbClr val="063B78"/>
                </a:solidFill>
              </a:rPr>
              <a:t>e</a:t>
            </a:r>
            <a:r>
              <a:rPr lang="en-US" sz="1500" b="1" dirty="0">
                <a:solidFill>
                  <a:srgbClr val="063B78"/>
                </a:solidFill>
              </a:rPr>
              <a:t> noorsootöö</a:t>
            </a:r>
            <a:endParaRPr lang="en-US" sz="1500" dirty="0"/>
          </a:p>
        </p:txBody>
      </p:sp>
      <p:sp>
        <p:nvSpPr>
          <p:cNvPr id="40" name="Text 38"/>
          <p:cNvSpPr/>
          <p:nvPr/>
        </p:nvSpPr>
        <p:spPr>
          <a:xfrm>
            <a:off x="7626096" y="4370832"/>
            <a:ext cx="1737360" cy="402336"/>
          </a:xfrm>
          <a:prstGeom prst="rect">
            <a:avLst/>
          </a:prstGeom>
          <a:noFill/>
          <a:ln/>
        </p:spPr>
        <p:txBody>
          <a:bodyPr wrap="square" lIns="0" tIns="0" rIns="0" bIns="0" rtlCol="0" anchor="ctr">
            <a:noAutofit/>
          </a:bodyPr>
          <a:lstStyle/>
          <a:p>
            <a:pPr marL="0" indent="0" algn="ctr">
              <a:buNone/>
            </a:pPr>
            <a:r>
              <a:rPr lang="en-US" sz="1600" dirty="0">
                <a:solidFill>
                  <a:srgbClr val="526170"/>
                </a:solidFill>
              </a:rPr>
              <a:t>maailmapilt ja koostöö</a:t>
            </a:r>
            <a:endParaRPr lang="en-US" sz="1600" dirty="0"/>
          </a:p>
        </p:txBody>
      </p:sp>
      <p:sp>
        <p:nvSpPr>
          <p:cNvPr id="41" name="Shape 39"/>
          <p:cNvSpPr/>
          <p:nvPr/>
        </p:nvSpPr>
        <p:spPr>
          <a:xfrm>
            <a:off x="9765792" y="3758184"/>
            <a:ext cx="2066544" cy="1234440"/>
          </a:xfrm>
          <a:prstGeom prst="roundRect">
            <a:avLst>
              <a:gd name="adj" fmla="val 7407"/>
            </a:avLst>
          </a:prstGeom>
          <a:solidFill>
            <a:srgbClr val="EAF2F8"/>
          </a:solidFill>
          <a:ln w="15240">
            <a:solidFill>
              <a:srgbClr val="0878D1"/>
            </a:solidFill>
            <a:prstDash val="solid"/>
          </a:ln>
        </p:spPr>
        <p:txBody>
          <a:bodyPr/>
          <a:lstStyle/>
          <a:p>
            <a:endParaRPr lang="et-EE"/>
          </a:p>
        </p:txBody>
      </p:sp>
      <p:sp>
        <p:nvSpPr>
          <p:cNvPr id="42" name="Shape 40"/>
          <p:cNvSpPr/>
          <p:nvPr/>
        </p:nvSpPr>
        <p:spPr>
          <a:xfrm>
            <a:off x="9893808" y="3931920"/>
            <a:ext cx="310896" cy="310896"/>
          </a:xfrm>
          <a:prstGeom prst="ellipse">
            <a:avLst/>
          </a:prstGeom>
          <a:solidFill>
            <a:srgbClr val="28A8E0"/>
          </a:solidFill>
          <a:ln w="12700">
            <a:solidFill>
              <a:srgbClr val="FFFFFF">
                <a:alpha val="0"/>
              </a:srgbClr>
            </a:solidFill>
            <a:prstDash val="solid"/>
          </a:ln>
        </p:spPr>
        <p:txBody>
          <a:bodyPr/>
          <a:lstStyle/>
          <a:p>
            <a:endParaRPr lang="et-EE"/>
          </a:p>
        </p:txBody>
      </p:sp>
      <p:sp>
        <p:nvSpPr>
          <p:cNvPr id="43" name="Text 41"/>
          <p:cNvSpPr/>
          <p:nvPr/>
        </p:nvSpPr>
        <p:spPr>
          <a:xfrm>
            <a:off x="10277856" y="3904488"/>
            <a:ext cx="1417320" cy="310896"/>
          </a:xfrm>
          <a:prstGeom prst="rect">
            <a:avLst/>
          </a:prstGeom>
          <a:noFill/>
          <a:ln/>
        </p:spPr>
        <p:txBody>
          <a:bodyPr wrap="square" lIns="0" tIns="0" rIns="0" bIns="0" rtlCol="0" anchor="ctr">
            <a:normAutofit/>
          </a:bodyPr>
          <a:lstStyle/>
          <a:p>
            <a:pPr marL="0" indent="0">
              <a:buNone/>
            </a:pPr>
            <a:r>
              <a:rPr lang="en-US" sz="1600" b="1" dirty="0">
                <a:solidFill>
                  <a:srgbClr val="063B78"/>
                </a:solidFill>
              </a:rPr>
              <a:t>Projektid</a:t>
            </a:r>
            <a:endParaRPr lang="en-US" sz="1600" dirty="0"/>
          </a:p>
        </p:txBody>
      </p:sp>
      <p:sp>
        <p:nvSpPr>
          <p:cNvPr id="44" name="Text 42"/>
          <p:cNvSpPr/>
          <p:nvPr/>
        </p:nvSpPr>
        <p:spPr>
          <a:xfrm>
            <a:off x="9930384" y="4370832"/>
            <a:ext cx="1737360" cy="402336"/>
          </a:xfrm>
          <a:prstGeom prst="rect">
            <a:avLst/>
          </a:prstGeom>
          <a:noFill/>
          <a:ln/>
        </p:spPr>
        <p:txBody>
          <a:bodyPr wrap="square" lIns="0" tIns="0" rIns="0" bIns="0" rtlCol="0" anchor="ctr">
            <a:noAutofit/>
          </a:bodyPr>
          <a:lstStyle/>
          <a:p>
            <a:pPr marL="0" indent="0" algn="ctr">
              <a:buNone/>
            </a:pPr>
            <a:r>
              <a:rPr lang="en-US" sz="1600" dirty="0">
                <a:solidFill>
                  <a:srgbClr val="526170"/>
                </a:solidFill>
              </a:rPr>
              <a:t>idee muutmine teoks</a:t>
            </a:r>
            <a:endParaRPr lang="en-US" sz="1600" dirty="0"/>
          </a:p>
        </p:txBody>
      </p:sp>
      <p:sp>
        <p:nvSpPr>
          <p:cNvPr id="45" name="Text 43"/>
          <p:cNvSpPr/>
          <p:nvPr/>
        </p:nvSpPr>
        <p:spPr>
          <a:xfrm>
            <a:off x="658368" y="5715000"/>
            <a:ext cx="10881360" cy="502920"/>
          </a:xfrm>
          <a:prstGeom prst="rect">
            <a:avLst/>
          </a:prstGeom>
          <a:solidFill>
            <a:srgbClr val="063B78"/>
          </a:solidFill>
          <a:ln/>
        </p:spPr>
        <p:txBody>
          <a:bodyPr wrap="square" lIns="1016" tIns="1016" rIns="1016" bIns="1016" rtlCol="0" anchor="ctr"/>
          <a:lstStyle/>
          <a:p>
            <a:pPr marL="0" indent="0" algn="ctr">
              <a:buNone/>
            </a:pPr>
            <a:r>
              <a:rPr lang="en-US" sz="1700" b="1" dirty="0">
                <a:solidFill>
                  <a:srgbClr val="FFFFFF"/>
                </a:solidFill>
              </a:rPr>
              <a:t>MILLISED NENDEST VÕIMALUSTEST ON TEIE KOV-IS KÄTTESAADAVAD?  KELLELE?  MILLAL?  KUI KAUGEL?</a:t>
            </a:r>
            <a:endParaRPr lang="en-US" sz="1700" dirty="0"/>
          </a:p>
        </p:txBody>
      </p:sp>
      <p:sp>
        <p:nvSpPr>
          <p:cNvPr id="46" name="Slide Number Placeholder 0"/>
          <p:cNvSpPr>
            <a:spLocks noGrp="1"/>
          </p:cNvSpPr>
          <p:nvPr>
            <p:ph type="sldNum" sz="quarter" idx="4294967295"/>
          </p:nvPr>
        </p:nvSpPr>
        <p:spPr>
          <a:xfrm>
            <a:off x="11658600" y="6547104"/>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7A8793"/>
                </a:solidFill>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548640" y="594360"/>
            <a:ext cx="5303520" cy="256032"/>
          </a:xfrm>
          <a:prstGeom prst="rect">
            <a:avLst/>
          </a:prstGeom>
          <a:noFill/>
          <a:ln/>
        </p:spPr>
        <p:txBody>
          <a:bodyPr wrap="square" lIns="0" tIns="0" rIns="0" bIns="0" rtlCol="0" anchor="ctr"/>
          <a:lstStyle/>
          <a:p>
            <a:pPr marL="0" indent="0">
              <a:buNone/>
            </a:pPr>
            <a:r>
              <a:rPr lang="en-US" sz="1000" b="1" kern="0" spc="120" dirty="0">
                <a:solidFill>
                  <a:srgbClr val="0878D1"/>
                </a:solidFill>
              </a:rPr>
              <a:t>MITTEFORMAALÕPE</a:t>
            </a:r>
            <a:endParaRPr lang="en-US" sz="1000" dirty="0"/>
          </a:p>
        </p:txBody>
      </p:sp>
      <p:sp>
        <p:nvSpPr>
          <p:cNvPr id="3" name="Text 1"/>
          <p:cNvSpPr/>
          <p:nvPr/>
        </p:nvSpPr>
        <p:spPr>
          <a:xfrm>
            <a:off x="548640" y="896112"/>
            <a:ext cx="11018520" cy="713232"/>
          </a:xfrm>
          <a:prstGeom prst="rect">
            <a:avLst/>
          </a:prstGeom>
          <a:noFill/>
          <a:ln/>
        </p:spPr>
        <p:txBody>
          <a:bodyPr wrap="square" lIns="0" tIns="0" rIns="0" bIns="0" rtlCol="0" anchor="ctr"/>
          <a:lstStyle/>
          <a:p>
            <a:pPr marL="0" indent="0">
              <a:buNone/>
            </a:pPr>
            <a:r>
              <a:rPr lang="en-US" sz="2700" b="1" dirty="0">
                <a:solidFill>
                  <a:srgbClr val="063B78"/>
                </a:solidFill>
              </a:rPr>
              <a:t>Oskused, mida ei saa õppida ainult õpikust.</a:t>
            </a:r>
            <a:endParaRPr lang="en-US" sz="2700" dirty="0"/>
          </a:p>
        </p:txBody>
      </p:sp>
      <p:sp>
        <p:nvSpPr>
          <p:cNvPr id="4" name="Text 2"/>
          <p:cNvSpPr/>
          <p:nvPr/>
        </p:nvSpPr>
        <p:spPr>
          <a:xfrm>
            <a:off x="594360" y="1310182"/>
            <a:ext cx="10789920" cy="438912"/>
          </a:xfrm>
          <a:prstGeom prst="rect">
            <a:avLst/>
          </a:prstGeom>
          <a:noFill/>
          <a:ln/>
        </p:spPr>
        <p:txBody>
          <a:bodyPr wrap="square" lIns="0" tIns="0" rIns="0" bIns="0" rtlCol="0" anchor="ctr"/>
          <a:lstStyle/>
          <a:p>
            <a:pPr marL="0" indent="0">
              <a:buNone/>
            </a:pPr>
            <a:r>
              <a:rPr lang="en-US" sz="1600" dirty="0">
                <a:solidFill>
                  <a:srgbClr val="526170"/>
                </a:solidFill>
              </a:rPr>
              <a:t>Vaba tahe, päris olukorrad, tagasiside ja turvaline katsetamine.</a:t>
            </a:r>
            <a:endParaRPr lang="en-US" sz="1600" dirty="0"/>
          </a:p>
        </p:txBody>
      </p:sp>
      <p:sp>
        <p:nvSpPr>
          <p:cNvPr id="5" name="Shape 3"/>
          <p:cNvSpPr/>
          <p:nvPr/>
        </p:nvSpPr>
        <p:spPr>
          <a:xfrm>
            <a:off x="2551175" y="1801368"/>
            <a:ext cx="1546371" cy="1024128"/>
          </a:xfrm>
          <a:prstGeom prst="ellipse">
            <a:avLst/>
          </a:prstGeom>
          <a:solidFill>
            <a:srgbClr val="0878D1"/>
          </a:solidFill>
          <a:ln w="25400">
            <a:solidFill>
              <a:srgbClr val="FFFFFF"/>
            </a:solidFill>
            <a:prstDash val="solid"/>
          </a:ln>
        </p:spPr>
        <p:txBody>
          <a:bodyPr/>
          <a:lstStyle/>
          <a:p>
            <a:endParaRPr lang="et-EE"/>
          </a:p>
        </p:txBody>
      </p:sp>
      <p:sp>
        <p:nvSpPr>
          <p:cNvPr id="6" name="Text 4"/>
          <p:cNvSpPr/>
          <p:nvPr/>
        </p:nvSpPr>
        <p:spPr>
          <a:xfrm>
            <a:off x="2602076" y="2211292"/>
            <a:ext cx="1495470" cy="211868"/>
          </a:xfrm>
          <a:prstGeom prst="rect">
            <a:avLst/>
          </a:prstGeom>
          <a:noFill/>
          <a:ln/>
        </p:spPr>
        <p:txBody>
          <a:bodyPr wrap="square" lIns="0" tIns="0" rIns="0" bIns="0" rtlCol="0" anchor="ctr">
            <a:noAutofit/>
          </a:bodyPr>
          <a:lstStyle/>
          <a:p>
            <a:pPr marL="0" indent="0" algn="ctr">
              <a:buNone/>
            </a:pPr>
            <a:r>
              <a:rPr lang="en-US" sz="1400" b="1" dirty="0">
                <a:solidFill>
                  <a:srgbClr val="FFFFFF"/>
                </a:solidFill>
              </a:rPr>
              <a:t>Eneseteadlikkus</a:t>
            </a:r>
            <a:endParaRPr lang="en-US" sz="1400" dirty="0"/>
          </a:p>
        </p:txBody>
      </p:sp>
      <p:sp>
        <p:nvSpPr>
          <p:cNvPr id="7" name="Shape 5"/>
          <p:cNvSpPr/>
          <p:nvPr/>
        </p:nvSpPr>
        <p:spPr>
          <a:xfrm>
            <a:off x="4420914" y="2907079"/>
            <a:ext cx="1675085" cy="1024128"/>
          </a:xfrm>
          <a:prstGeom prst="ellipse">
            <a:avLst/>
          </a:prstGeom>
          <a:solidFill>
            <a:srgbClr val="15A39A"/>
          </a:solidFill>
          <a:ln w="25400">
            <a:solidFill>
              <a:srgbClr val="FFFFFF"/>
            </a:solidFill>
            <a:prstDash val="solid"/>
          </a:ln>
        </p:spPr>
        <p:txBody>
          <a:bodyPr/>
          <a:lstStyle/>
          <a:p>
            <a:endParaRPr lang="et-EE"/>
          </a:p>
        </p:txBody>
      </p:sp>
      <p:sp>
        <p:nvSpPr>
          <p:cNvPr id="8" name="Text 6"/>
          <p:cNvSpPr/>
          <p:nvPr/>
        </p:nvSpPr>
        <p:spPr>
          <a:xfrm>
            <a:off x="4558074" y="3291127"/>
            <a:ext cx="1294085" cy="257458"/>
          </a:xfrm>
          <a:prstGeom prst="rect">
            <a:avLst/>
          </a:prstGeom>
          <a:noFill/>
          <a:ln/>
        </p:spPr>
        <p:txBody>
          <a:bodyPr wrap="square" lIns="0" tIns="0" rIns="0" bIns="0" rtlCol="0" anchor="ctr">
            <a:noAutofit/>
          </a:bodyPr>
          <a:lstStyle/>
          <a:p>
            <a:pPr marL="0" indent="0" algn="ctr">
              <a:buNone/>
            </a:pPr>
            <a:r>
              <a:rPr lang="en-US" sz="1400" b="1" dirty="0">
                <a:solidFill>
                  <a:srgbClr val="FFFFFF"/>
                </a:solidFill>
              </a:rPr>
              <a:t>Enesejuhtimine</a:t>
            </a:r>
            <a:endParaRPr lang="en-US" sz="1400" dirty="0"/>
          </a:p>
        </p:txBody>
      </p:sp>
      <p:sp>
        <p:nvSpPr>
          <p:cNvPr id="9" name="Shape 7"/>
          <p:cNvSpPr/>
          <p:nvPr/>
        </p:nvSpPr>
        <p:spPr>
          <a:xfrm>
            <a:off x="3706738" y="4696157"/>
            <a:ext cx="1389888" cy="1024128"/>
          </a:xfrm>
          <a:prstGeom prst="ellipse">
            <a:avLst/>
          </a:prstGeom>
          <a:solidFill>
            <a:srgbClr val="F5B942"/>
          </a:solidFill>
          <a:ln w="25400">
            <a:solidFill>
              <a:srgbClr val="FFFFFF"/>
            </a:solidFill>
            <a:prstDash val="solid"/>
          </a:ln>
        </p:spPr>
        <p:txBody>
          <a:bodyPr/>
          <a:lstStyle/>
          <a:p>
            <a:endParaRPr lang="et-EE"/>
          </a:p>
        </p:txBody>
      </p:sp>
      <p:sp>
        <p:nvSpPr>
          <p:cNvPr id="10" name="Text 8"/>
          <p:cNvSpPr/>
          <p:nvPr/>
        </p:nvSpPr>
        <p:spPr>
          <a:xfrm>
            <a:off x="3843898" y="5080205"/>
            <a:ext cx="1115568" cy="274320"/>
          </a:xfrm>
          <a:prstGeom prst="rect">
            <a:avLst/>
          </a:prstGeom>
          <a:noFill/>
          <a:ln/>
        </p:spPr>
        <p:txBody>
          <a:bodyPr wrap="square" lIns="0" tIns="0" rIns="0" bIns="0" rtlCol="0" anchor="ctr">
            <a:normAutofit/>
          </a:bodyPr>
          <a:lstStyle/>
          <a:p>
            <a:pPr marL="0" indent="0" algn="ctr">
              <a:buNone/>
            </a:pPr>
            <a:r>
              <a:rPr lang="en-US" sz="1600" b="1" dirty="0">
                <a:solidFill>
                  <a:srgbClr val="17212B"/>
                </a:solidFill>
              </a:rPr>
              <a:t>Suhtlemine</a:t>
            </a:r>
            <a:endParaRPr lang="en-US" sz="1600" dirty="0"/>
          </a:p>
        </p:txBody>
      </p:sp>
      <p:sp>
        <p:nvSpPr>
          <p:cNvPr id="11" name="Shape 9"/>
          <p:cNvSpPr/>
          <p:nvPr/>
        </p:nvSpPr>
        <p:spPr>
          <a:xfrm>
            <a:off x="1755549" y="4705301"/>
            <a:ext cx="1389888" cy="1024128"/>
          </a:xfrm>
          <a:prstGeom prst="ellipse">
            <a:avLst/>
          </a:prstGeom>
          <a:solidFill>
            <a:srgbClr val="EE6A5B"/>
          </a:solidFill>
          <a:ln w="25400">
            <a:solidFill>
              <a:srgbClr val="FFFFFF"/>
            </a:solidFill>
            <a:prstDash val="solid"/>
          </a:ln>
        </p:spPr>
        <p:txBody>
          <a:bodyPr/>
          <a:lstStyle/>
          <a:p>
            <a:endParaRPr lang="et-EE"/>
          </a:p>
        </p:txBody>
      </p:sp>
      <p:sp>
        <p:nvSpPr>
          <p:cNvPr id="12" name="Text 10"/>
          <p:cNvSpPr/>
          <p:nvPr/>
        </p:nvSpPr>
        <p:spPr>
          <a:xfrm>
            <a:off x="1882561" y="5092495"/>
            <a:ext cx="1115568" cy="27432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rPr>
              <a:t>Koostöö</a:t>
            </a:r>
            <a:endParaRPr lang="en-US" sz="1600" dirty="0"/>
          </a:p>
        </p:txBody>
      </p:sp>
      <p:sp>
        <p:nvSpPr>
          <p:cNvPr id="13" name="Shape 11"/>
          <p:cNvSpPr/>
          <p:nvPr/>
        </p:nvSpPr>
        <p:spPr>
          <a:xfrm>
            <a:off x="1078147" y="3089210"/>
            <a:ext cx="1389888" cy="1024128"/>
          </a:xfrm>
          <a:prstGeom prst="ellipse">
            <a:avLst/>
          </a:prstGeom>
          <a:solidFill>
            <a:srgbClr val="28A8E0"/>
          </a:solidFill>
          <a:ln w="25400">
            <a:solidFill>
              <a:srgbClr val="FFFFFF"/>
            </a:solidFill>
            <a:prstDash val="solid"/>
          </a:ln>
        </p:spPr>
        <p:txBody>
          <a:bodyPr/>
          <a:lstStyle/>
          <a:p>
            <a:endParaRPr lang="et-EE"/>
          </a:p>
        </p:txBody>
      </p:sp>
      <p:sp>
        <p:nvSpPr>
          <p:cNvPr id="14" name="Text 12"/>
          <p:cNvSpPr/>
          <p:nvPr/>
        </p:nvSpPr>
        <p:spPr>
          <a:xfrm>
            <a:off x="1177395" y="3454225"/>
            <a:ext cx="1115568" cy="274320"/>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rPr>
              <a:t>Otsustamine</a:t>
            </a:r>
            <a:endParaRPr lang="en-US" sz="1400" dirty="0"/>
          </a:p>
        </p:txBody>
      </p:sp>
      <p:sp>
        <p:nvSpPr>
          <p:cNvPr id="15" name="Shape 13"/>
          <p:cNvSpPr/>
          <p:nvPr/>
        </p:nvSpPr>
        <p:spPr>
          <a:xfrm>
            <a:off x="2514600" y="2907079"/>
            <a:ext cx="1869738" cy="1738073"/>
          </a:xfrm>
          <a:prstGeom prst="ellipse">
            <a:avLst/>
          </a:prstGeom>
          <a:solidFill>
            <a:srgbClr val="063B78"/>
          </a:solidFill>
          <a:ln w="38100">
            <a:solidFill>
              <a:srgbClr val="FFFFFF"/>
            </a:solidFill>
            <a:prstDash val="solid"/>
          </a:ln>
        </p:spPr>
        <p:txBody>
          <a:bodyPr/>
          <a:lstStyle/>
          <a:p>
            <a:endParaRPr lang="et-EE"/>
          </a:p>
        </p:txBody>
      </p:sp>
      <p:sp>
        <p:nvSpPr>
          <p:cNvPr id="16" name="Text 14"/>
          <p:cNvSpPr/>
          <p:nvPr/>
        </p:nvSpPr>
        <p:spPr>
          <a:xfrm>
            <a:off x="2641772" y="3463290"/>
            <a:ext cx="1605406" cy="566928"/>
          </a:xfrm>
          <a:prstGeom prst="rect">
            <a:avLst/>
          </a:prstGeom>
          <a:noFill/>
          <a:ln/>
        </p:spPr>
        <p:txBody>
          <a:bodyPr wrap="square" lIns="0" tIns="0" rIns="0" bIns="0" rtlCol="0" anchor="ctr">
            <a:noAutofit/>
          </a:bodyPr>
          <a:lstStyle/>
          <a:p>
            <a:pPr marL="0" indent="0" algn="ctr">
              <a:buNone/>
            </a:pPr>
            <a:r>
              <a:rPr lang="en-US" sz="1400" b="1" dirty="0">
                <a:solidFill>
                  <a:srgbClr val="FFFFFF"/>
                </a:solidFill>
              </a:rPr>
              <a:t>SOTSIAAL-</a:t>
            </a:r>
            <a:endParaRPr lang="en-US" sz="1400" dirty="0"/>
          </a:p>
          <a:p>
            <a:pPr marL="0" indent="0" algn="ctr">
              <a:buNone/>
            </a:pPr>
            <a:r>
              <a:rPr lang="en-US" sz="1400" b="1" dirty="0">
                <a:solidFill>
                  <a:srgbClr val="FFFFFF"/>
                </a:solidFill>
              </a:rPr>
              <a:t>EMOTSIONAALSED</a:t>
            </a:r>
            <a:endParaRPr lang="en-US" sz="1400" dirty="0"/>
          </a:p>
          <a:p>
            <a:pPr marL="0" indent="0" algn="ctr">
              <a:buNone/>
            </a:pPr>
            <a:r>
              <a:rPr lang="en-US" sz="1400" b="1" dirty="0">
                <a:solidFill>
                  <a:srgbClr val="FFFFFF"/>
                </a:solidFill>
              </a:rPr>
              <a:t>OSKUSED</a:t>
            </a:r>
            <a:endParaRPr lang="en-US" sz="1400" dirty="0"/>
          </a:p>
        </p:txBody>
      </p:sp>
      <p:sp>
        <p:nvSpPr>
          <p:cNvPr id="17" name="Shape 15"/>
          <p:cNvSpPr/>
          <p:nvPr/>
        </p:nvSpPr>
        <p:spPr>
          <a:xfrm>
            <a:off x="6446520" y="2248906"/>
            <a:ext cx="4937760" cy="987552"/>
          </a:xfrm>
          <a:prstGeom prst="roundRect">
            <a:avLst>
              <a:gd name="adj" fmla="val 7407"/>
            </a:avLst>
          </a:prstGeom>
          <a:solidFill>
            <a:srgbClr val="FFFFFF"/>
          </a:solidFill>
          <a:ln w="12700">
            <a:solidFill>
              <a:srgbClr val="D9E2EA"/>
            </a:solidFill>
            <a:prstDash val="solid"/>
          </a:ln>
        </p:spPr>
        <p:txBody>
          <a:bodyPr/>
          <a:lstStyle/>
          <a:p>
            <a:endParaRPr lang="et-EE"/>
          </a:p>
        </p:txBody>
      </p:sp>
      <p:sp>
        <p:nvSpPr>
          <p:cNvPr id="18" name="Shape 16"/>
          <p:cNvSpPr/>
          <p:nvPr/>
        </p:nvSpPr>
        <p:spPr>
          <a:xfrm>
            <a:off x="6446520" y="2240280"/>
            <a:ext cx="82296" cy="987552"/>
          </a:xfrm>
          <a:prstGeom prst="rect">
            <a:avLst/>
          </a:prstGeom>
          <a:solidFill>
            <a:srgbClr val="0878D1"/>
          </a:solidFill>
          <a:ln w="12700">
            <a:solidFill>
              <a:srgbClr val="0878D1"/>
            </a:solidFill>
            <a:prstDash val="solid"/>
          </a:ln>
        </p:spPr>
        <p:txBody>
          <a:bodyPr/>
          <a:lstStyle/>
          <a:p>
            <a:endParaRPr lang="et-EE"/>
          </a:p>
        </p:txBody>
      </p:sp>
      <p:sp>
        <p:nvSpPr>
          <p:cNvPr id="19" name="Text 17"/>
          <p:cNvSpPr/>
          <p:nvPr/>
        </p:nvSpPr>
        <p:spPr>
          <a:xfrm>
            <a:off x="6702552" y="2423160"/>
            <a:ext cx="4462272" cy="329184"/>
          </a:xfrm>
          <a:prstGeom prst="rect">
            <a:avLst/>
          </a:prstGeom>
          <a:noFill/>
          <a:ln/>
        </p:spPr>
        <p:txBody>
          <a:bodyPr wrap="square" lIns="0" tIns="0" rIns="0" bIns="0" rtlCol="0" anchor="ctr">
            <a:normAutofit/>
          </a:bodyPr>
          <a:lstStyle/>
          <a:p>
            <a:pPr marL="0" indent="0">
              <a:buNone/>
            </a:pPr>
            <a:r>
              <a:rPr lang="en-US" b="1" dirty="0">
                <a:solidFill>
                  <a:srgbClr val="063B78"/>
                </a:solidFill>
              </a:rPr>
              <a:t>Noorsootöö tugevus</a:t>
            </a:r>
            <a:endParaRPr lang="en-US" dirty="0"/>
          </a:p>
        </p:txBody>
      </p:sp>
      <p:sp>
        <p:nvSpPr>
          <p:cNvPr id="20" name="Text 18"/>
          <p:cNvSpPr/>
          <p:nvPr/>
        </p:nvSpPr>
        <p:spPr>
          <a:xfrm>
            <a:off x="6702552" y="2758560"/>
            <a:ext cx="4462272" cy="237744"/>
          </a:xfrm>
          <a:prstGeom prst="rect">
            <a:avLst/>
          </a:prstGeom>
          <a:noFill/>
          <a:ln/>
        </p:spPr>
        <p:txBody>
          <a:bodyPr wrap="square" lIns="254" tIns="254" rIns="254" bIns="254" rtlCol="0" anchor="t">
            <a:noAutofit/>
          </a:bodyPr>
          <a:lstStyle/>
          <a:p>
            <a:pPr marL="0" indent="0">
              <a:buNone/>
            </a:pPr>
            <a:r>
              <a:rPr lang="en-US" sz="1400" dirty="0">
                <a:solidFill>
                  <a:srgbClr val="17212B"/>
                </a:solidFill>
              </a:rPr>
              <a:t>Noor harjutab oskusi tegevuses, suhetes ja </a:t>
            </a:r>
            <a:r>
              <a:rPr lang="en-US" sz="1400" dirty="0" err="1">
                <a:solidFill>
                  <a:srgbClr val="17212B"/>
                </a:solidFill>
              </a:rPr>
              <a:t>päris</a:t>
            </a:r>
            <a:r>
              <a:rPr lang="en-US" sz="1400" dirty="0">
                <a:solidFill>
                  <a:srgbClr val="17212B"/>
                </a:solidFill>
              </a:rPr>
              <a:t> </a:t>
            </a:r>
            <a:r>
              <a:rPr lang="en-US" sz="1400" dirty="0" err="1">
                <a:solidFill>
                  <a:srgbClr val="17212B"/>
                </a:solidFill>
              </a:rPr>
              <a:t>vastutuse</a:t>
            </a:r>
            <a:r>
              <a:rPr lang="et-EE" sz="1400" dirty="0" err="1">
                <a:solidFill>
                  <a:srgbClr val="17212B"/>
                </a:solidFill>
              </a:rPr>
              <a:t>ga</a:t>
            </a:r>
            <a:r>
              <a:rPr lang="en-US" sz="1400" dirty="0">
                <a:solidFill>
                  <a:srgbClr val="17212B"/>
                </a:solidFill>
              </a:rPr>
              <a:t>, mitte ainult teadmiste tasandil.</a:t>
            </a:r>
            <a:endParaRPr lang="en-US" sz="1400" dirty="0"/>
          </a:p>
        </p:txBody>
      </p:sp>
      <p:sp>
        <p:nvSpPr>
          <p:cNvPr id="21" name="Shape 19"/>
          <p:cNvSpPr/>
          <p:nvPr/>
        </p:nvSpPr>
        <p:spPr>
          <a:xfrm>
            <a:off x="6446520" y="3438662"/>
            <a:ext cx="4937760" cy="987552"/>
          </a:xfrm>
          <a:prstGeom prst="roundRect">
            <a:avLst>
              <a:gd name="adj" fmla="val 7407"/>
            </a:avLst>
          </a:prstGeom>
          <a:solidFill>
            <a:srgbClr val="FFFFFF"/>
          </a:solidFill>
          <a:ln w="12700">
            <a:solidFill>
              <a:srgbClr val="D9E2EA"/>
            </a:solidFill>
            <a:prstDash val="solid"/>
          </a:ln>
        </p:spPr>
        <p:txBody>
          <a:bodyPr/>
          <a:lstStyle/>
          <a:p>
            <a:endParaRPr lang="et-EE"/>
          </a:p>
        </p:txBody>
      </p:sp>
      <p:sp>
        <p:nvSpPr>
          <p:cNvPr id="22" name="Shape 20"/>
          <p:cNvSpPr/>
          <p:nvPr/>
        </p:nvSpPr>
        <p:spPr>
          <a:xfrm>
            <a:off x="6446520" y="3447288"/>
            <a:ext cx="82296" cy="987552"/>
          </a:xfrm>
          <a:prstGeom prst="rect">
            <a:avLst/>
          </a:prstGeom>
          <a:solidFill>
            <a:srgbClr val="15A39A"/>
          </a:solidFill>
          <a:ln w="12700">
            <a:solidFill>
              <a:srgbClr val="15A39A"/>
            </a:solidFill>
            <a:prstDash val="solid"/>
          </a:ln>
        </p:spPr>
        <p:txBody>
          <a:bodyPr/>
          <a:lstStyle/>
          <a:p>
            <a:endParaRPr lang="et-EE"/>
          </a:p>
        </p:txBody>
      </p:sp>
      <p:sp>
        <p:nvSpPr>
          <p:cNvPr id="23" name="Text 21"/>
          <p:cNvSpPr/>
          <p:nvPr/>
        </p:nvSpPr>
        <p:spPr>
          <a:xfrm>
            <a:off x="6702552" y="3630168"/>
            <a:ext cx="4462272" cy="329184"/>
          </a:xfrm>
          <a:prstGeom prst="rect">
            <a:avLst/>
          </a:prstGeom>
          <a:noFill/>
          <a:ln/>
        </p:spPr>
        <p:txBody>
          <a:bodyPr wrap="square" lIns="0" tIns="0" rIns="0" bIns="0" rtlCol="0" anchor="ctr">
            <a:normAutofit/>
          </a:bodyPr>
          <a:lstStyle/>
          <a:p>
            <a:pPr marL="0" indent="0">
              <a:buNone/>
            </a:pPr>
            <a:r>
              <a:rPr lang="en-US" b="1" dirty="0">
                <a:solidFill>
                  <a:srgbClr val="063B78"/>
                </a:solidFill>
              </a:rPr>
              <a:t>Huvihariduse tugevus</a:t>
            </a:r>
            <a:endParaRPr lang="en-US" dirty="0"/>
          </a:p>
        </p:txBody>
      </p:sp>
      <p:sp>
        <p:nvSpPr>
          <p:cNvPr id="24" name="Text 22"/>
          <p:cNvSpPr/>
          <p:nvPr/>
        </p:nvSpPr>
        <p:spPr>
          <a:xfrm>
            <a:off x="6702552" y="3947102"/>
            <a:ext cx="4462272" cy="237744"/>
          </a:xfrm>
          <a:prstGeom prst="rect">
            <a:avLst/>
          </a:prstGeom>
          <a:noFill/>
          <a:ln/>
        </p:spPr>
        <p:txBody>
          <a:bodyPr wrap="square" lIns="254" tIns="254" rIns="254" bIns="254" rtlCol="0" anchor="t">
            <a:noAutofit/>
          </a:bodyPr>
          <a:lstStyle/>
          <a:p>
            <a:pPr marL="0" indent="0">
              <a:buNone/>
            </a:pPr>
            <a:r>
              <a:rPr lang="en-US" sz="1400" dirty="0">
                <a:solidFill>
                  <a:srgbClr val="17212B"/>
                </a:solidFill>
              </a:rPr>
              <a:t>Püsivus, meisterlikkus, tagasiside, eduelamus ja identiteedi kujunemine.</a:t>
            </a:r>
            <a:endParaRPr lang="en-US" sz="1400" dirty="0"/>
          </a:p>
        </p:txBody>
      </p:sp>
      <p:sp>
        <p:nvSpPr>
          <p:cNvPr id="25" name="Shape 23"/>
          <p:cNvSpPr/>
          <p:nvPr/>
        </p:nvSpPr>
        <p:spPr>
          <a:xfrm>
            <a:off x="6446520" y="4654296"/>
            <a:ext cx="4937760" cy="987552"/>
          </a:xfrm>
          <a:prstGeom prst="roundRect">
            <a:avLst>
              <a:gd name="adj" fmla="val 7407"/>
            </a:avLst>
          </a:prstGeom>
          <a:solidFill>
            <a:srgbClr val="FFFFFF"/>
          </a:solidFill>
          <a:ln w="12700">
            <a:solidFill>
              <a:srgbClr val="D9E2EA"/>
            </a:solidFill>
            <a:prstDash val="solid"/>
          </a:ln>
        </p:spPr>
        <p:txBody>
          <a:bodyPr/>
          <a:lstStyle/>
          <a:p>
            <a:endParaRPr lang="et-EE"/>
          </a:p>
        </p:txBody>
      </p:sp>
      <p:sp>
        <p:nvSpPr>
          <p:cNvPr id="26" name="Shape 24"/>
          <p:cNvSpPr/>
          <p:nvPr/>
        </p:nvSpPr>
        <p:spPr>
          <a:xfrm>
            <a:off x="6446520" y="4654296"/>
            <a:ext cx="82296" cy="987552"/>
          </a:xfrm>
          <a:prstGeom prst="rect">
            <a:avLst/>
          </a:prstGeom>
          <a:solidFill>
            <a:srgbClr val="EE6A5B"/>
          </a:solidFill>
          <a:ln w="12700">
            <a:solidFill>
              <a:srgbClr val="EE6A5B"/>
            </a:solidFill>
            <a:prstDash val="solid"/>
          </a:ln>
        </p:spPr>
        <p:txBody>
          <a:bodyPr/>
          <a:lstStyle/>
          <a:p>
            <a:endParaRPr lang="et-EE"/>
          </a:p>
        </p:txBody>
      </p:sp>
      <p:sp>
        <p:nvSpPr>
          <p:cNvPr id="27" name="Text 25"/>
          <p:cNvSpPr/>
          <p:nvPr/>
        </p:nvSpPr>
        <p:spPr>
          <a:xfrm>
            <a:off x="6702552" y="4837176"/>
            <a:ext cx="4462272" cy="329184"/>
          </a:xfrm>
          <a:prstGeom prst="rect">
            <a:avLst/>
          </a:prstGeom>
          <a:noFill/>
          <a:ln/>
        </p:spPr>
        <p:txBody>
          <a:bodyPr wrap="square" lIns="0" tIns="0" rIns="0" bIns="0" rtlCol="0" anchor="ctr">
            <a:normAutofit/>
          </a:bodyPr>
          <a:lstStyle/>
          <a:p>
            <a:pPr marL="0" indent="0">
              <a:buNone/>
            </a:pPr>
            <a:r>
              <a:rPr lang="en-US" sz="1600" b="1" dirty="0">
                <a:solidFill>
                  <a:srgbClr val="063B78"/>
                </a:solidFill>
              </a:rPr>
              <a:t>KOV-</a:t>
            </a:r>
            <a:r>
              <a:rPr lang="et-EE" sz="1600" b="1" dirty="0">
                <a:solidFill>
                  <a:srgbClr val="063B78"/>
                </a:solidFill>
              </a:rPr>
              <a:t>i panus</a:t>
            </a:r>
            <a:endParaRPr lang="en-US" sz="1600" dirty="0"/>
          </a:p>
        </p:txBody>
      </p:sp>
      <p:sp>
        <p:nvSpPr>
          <p:cNvPr id="28" name="Text 26"/>
          <p:cNvSpPr/>
          <p:nvPr/>
        </p:nvSpPr>
        <p:spPr>
          <a:xfrm>
            <a:off x="6702552" y="5163795"/>
            <a:ext cx="4462272" cy="237744"/>
          </a:xfrm>
          <a:prstGeom prst="rect">
            <a:avLst/>
          </a:prstGeom>
          <a:noFill/>
          <a:ln/>
        </p:spPr>
        <p:txBody>
          <a:bodyPr wrap="square" lIns="254" tIns="254" rIns="254" bIns="254" rtlCol="0" anchor="t">
            <a:noAutofit/>
          </a:bodyPr>
          <a:lstStyle/>
          <a:p>
            <a:pPr marL="0" indent="0">
              <a:buNone/>
            </a:pPr>
            <a:r>
              <a:rPr lang="en-US" sz="1400" dirty="0">
                <a:solidFill>
                  <a:srgbClr val="17212B"/>
                </a:solidFill>
              </a:rPr>
              <a:t>Tagada professionaalsed juhendajad, kvaliteetne keskkond ja </a:t>
            </a:r>
            <a:r>
              <a:rPr lang="en-US" sz="1400" dirty="0" err="1">
                <a:solidFill>
                  <a:srgbClr val="17212B"/>
                </a:solidFill>
              </a:rPr>
              <a:t>ligipääs</a:t>
            </a:r>
            <a:r>
              <a:rPr lang="en-US" sz="1400" dirty="0">
                <a:solidFill>
                  <a:srgbClr val="17212B"/>
                </a:solidFill>
              </a:rPr>
              <a:t> </a:t>
            </a:r>
            <a:r>
              <a:rPr lang="et-EE" sz="1400" dirty="0">
                <a:solidFill>
                  <a:srgbClr val="17212B"/>
                </a:solidFill>
              </a:rPr>
              <a:t>kõigile.</a:t>
            </a:r>
            <a:endParaRPr lang="en-US" sz="1400" dirty="0"/>
          </a:p>
        </p:txBody>
      </p:sp>
      <p:sp>
        <p:nvSpPr>
          <p:cNvPr id="29" name="Slide Number Placeholder 0"/>
          <p:cNvSpPr>
            <a:spLocks noGrp="1"/>
          </p:cNvSpPr>
          <p:nvPr>
            <p:ph type="sldNum" sz="quarter" idx="4294967295"/>
          </p:nvPr>
        </p:nvSpPr>
        <p:spPr>
          <a:xfrm>
            <a:off x="11658600" y="6547104"/>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7A8793"/>
                </a:solidFill>
              </a:defRPr>
            </a:lvl1pPr>
          </a:lstStyle>
          <a:p>
            <a:pPr algn="l"/>
            <a:fld id="{F7021451-1387-4CA6-816F-3879F97B5CBC}" type="slidenum">
              <a:rPr lang="en-US" b="0"/>
              <a:t>7</a:t>
            </a:fld>
            <a:endParaRPr lang="en-US"/>
          </a:p>
        </p:txBody>
      </p:sp>
      <p:sp>
        <p:nvSpPr>
          <p:cNvPr id="31" name="Text 24">
            <a:extLst>
              <a:ext uri="{FF2B5EF4-FFF2-40B4-BE49-F238E27FC236}">
                <a16:creationId xmlns:a16="http://schemas.microsoft.com/office/drawing/2014/main" id="{D171A6BC-D02D-35DA-3C29-915F00EFB10E}"/>
              </a:ext>
            </a:extLst>
          </p:cNvPr>
          <p:cNvSpPr/>
          <p:nvPr/>
        </p:nvSpPr>
        <p:spPr>
          <a:xfrm>
            <a:off x="960120" y="6060224"/>
            <a:ext cx="10241280" cy="384048"/>
          </a:xfrm>
          <a:prstGeom prst="rect">
            <a:avLst/>
          </a:prstGeom>
          <a:noFill/>
          <a:ln/>
        </p:spPr>
        <p:txBody>
          <a:bodyPr wrap="square" lIns="0" tIns="0" rIns="0" bIns="0" rtlCol="0" anchor="ctr"/>
          <a:lstStyle/>
          <a:p>
            <a:pPr marL="0" indent="0" algn="ctr">
              <a:buNone/>
            </a:pPr>
            <a:r>
              <a:rPr lang="et-EE" sz="2000" b="1" dirty="0">
                <a:solidFill>
                  <a:srgbClr val="063B78"/>
                </a:solidFill>
              </a:rPr>
              <a:t>Tulemuseks on aktiivsed, kohalikku kogukonda panustavad noored, kes tahavad Eesti ja oma kodukoha elu edasi viia. </a:t>
            </a:r>
            <a:endParaRPr lang="en-US" sz="2000" dirty="0"/>
          </a:p>
        </p:txBody>
      </p:sp>
      <p:pic>
        <p:nvPicPr>
          <p:cNvPr id="33" name="Pilt 32">
            <a:extLst>
              <a:ext uri="{FF2B5EF4-FFF2-40B4-BE49-F238E27FC236}">
                <a16:creationId xmlns:a16="http://schemas.microsoft.com/office/drawing/2014/main" id="{3D8D42BA-3FD6-A76F-9798-CF085BC16D41}"/>
              </a:ext>
            </a:extLst>
          </p:cNvPr>
          <p:cNvPicPr>
            <a:picLocks noChangeAspect="1"/>
          </p:cNvPicPr>
          <p:nvPr/>
        </p:nvPicPr>
        <p:blipFill>
          <a:blip r:embed="rId3"/>
          <a:stretch>
            <a:fillRect/>
          </a:stretch>
        </p:blipFill>
        <p:spPr>
          <a:xfrm>
            <a:off x="241312" y="4107091"/>
            <a:ext cx="1328425" cy="1460170"/>
          </a:xfrm>
          <a:prstGeom prst="rect">
            <a:avLst/>
          </a:prstGeom>
        </p:spPr>
      </p:pic>
      <p:pic>
        <p:nvPicPr>
          <p:cNvPr id="35" name="Pilt 34">
            <a:extLst>
              <a:ext uri="{FF2B5EF4-FFF2-40B4-BE49-F238E27FC236}">
                <a16:creationId xmlns:a16="http://schemas.microsoft.com/office/drawing/2014/main" id="{75F4F2C5-D55A-CC21-732F-4182CA27B8A7}"/>
              </a:ext>
            </a:extLst>
          </p:cNvPr>
          <p:cNvPicPr>
            <a:picLocks noChangeAspect="1"/>
          </p:cNvPicPr>
          <p:nvPr/>
        </p:nvPicPr>
        <p:blipFill>
          <a:blip r:embed="rId4"/>
          <a:stretch>
            <a:fillRect/>
          </a:stretch>
        </p:blipFill>
        <p:spPr>
          <a:xfrm>
            <a:off x="5160568" y="3993492"/>
            <a:ext cx="1285952" cy="1324054"/>
          </a:xfrm>
          <a:prstGeom prst="rect">
            <a:avLst/>
          </a:prstGeom>
        </p:spPr>
      </p:pic>
      <p:pic>
        <p:nvPicPr>
          <p:cNvPr id="37" name="Pilt 36">
            <a:extLst>
              <a:ext uri="{FF2B5EF4-FFF2-40B4-BE49-F238E27FC236}">
                <a16:creationId xmlns:a16="http://schemas.microsoft.com/office/drawing/2014/main" id="{3ADA44F7-2EF7-17A7-6F35-FFA1B334B15C}"/>
              </a:ext>
            </a:extLst>
          </p:cNvPr>
          <p:cNvPicPr>
            <a:picLocks noChangeAspect="1"/>
          </p:cNvPicPr>
          <p:nvPr/>
        </p:nvPicPr>
        <p:blipFill>
          <a:blip r:embed="rId5"/>
          <a:stretch>
            <a:fillRect/>
          </a:stretch>
        </p:blipFill>
        <p:spPr>
          <a:xfrm>
            <a:off x="4558075" y="1686264"/>
            <a:ext cx="1063938" cy="1039939"/>
          </a:xfrm>
          <a:prstGeom prst="rect">
            <a:avLst/>
          </a:prstGeom>
        </p:spPr>
      </p:pic>
      <p:pic>
        <p:nvPicPr>
          <p:cNvPr id="39" name="Pilt 38">
            <a:extLst>
              <a:ext uri="{FF2B5EF4-FFF2-40B4-BE49-F238E27FC236}">
                <a16:creationId xmlns:a16="http://schemas.microsoft.com/office/drawing/2014/main" id="{838FD555-25C4-0579-40FC-A0AB68386F93}"/>
              </a:ext>
            </a:extLst>
          </p:cNvPr>
          <p:cNvPicPr>
            <a:picLocks noChangeAspect="1"/>
          </p:cNvPicPr>
          <p:nvPr/>
        </p:nvPicPr>
        <p:blipFill>
          <a:blip r:embed="rId6"/>
          <a:stretch>
            <a:fillRect/>
          </a:stretch>
        </p:blipFill>
        <p:spPr>
          <a:xfrm>
            <a:off x="1296066" y="1644660"/>
            <a:ext cx="1262879" cy="1224022"/>
          </a:xfrm>
          <a:prstGeom prst="rect">
            <a:avLst/>
          </a:prstGeom>
        </p:spPr>
      </p:pic>
      <p:pic>
        <p:nvPicPr>
          <p:cNvPr id="41" name="Pilt 40">
            <a:extLst>
              <a:ext uri="{FF2B5EF4-FFF2-40B4-BE49-F238E27FC236}">
                <a16:creationId xmlns:a16="http://schemas.microsoft.com/office/drawing/2014/main" id="{3860257C-7562-DC51-AD39-E17A0115E2AE}"/>
              </a:ext>
            </a:extLst>
          </p:cNvPr>
          <p:cNvPicPr>
            <a:picLocks noChangeAspect="1"/>
          </p:cNvPicPr>
          <p:nvPr/>
        </p:nvPicPr>
        <p:blipFill>
          <a:blip r:embed="rId7"/>
          <a:stretch>
            <a:fillRect/>
          </a:stretch>
        </p:blipFill>
        <p:spPr>
          <a:xfrm>
            <a:off x="-41709" y="2169643"/>
            <a:ext cx="1272137" cy="11131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548640" y="594360"/>
            <a:ext cx="5303520" cy="256032"/>
          </a:xfrm>
          <a:prstGeom prst="rect">
            <a:avLst/>
          </a:prstGeom>
          <a:noFill/>
          <a:ln/>
        </p:spPr>
        <p:txBody>
          <a:bodyPr wrap="square" lIns="0" tIns="0" rIns="0" bIns="0" rtlCol="0" anchor="ctr"/>
          <a:lstStyle/>
          <a:p>
            <a:pPr marL="0" indent="0">
              <a:buNone/>
            </a:pPr>
            <a:r>
              <a:rPr lang="en-US" sz="1000" b="1" kern="0" spc="120" dirty="0">
                <a:solidFill>
                  <a:srgbClr val="0878D1"/>
                </a:solidFill>
              </a:rPr>
              <a:t>UNIVERSAALNE ENNETUS</a:t>
            </a:r>
            <a:endParaRPr lang="en-US" sz="1000" dirty="0"/>
          </a:p>
        </p:txBody>
      </p:sp>
      <p:sp>
        <p:nvSpPr>
          <p:cNvPr id="3" name="Text 1"/>
          <p:cNvSpPr/>
          <p:nvPr/>
        </p:nvSpPr>
        <p:spPr>
          <a:xfrm>
            <a:off x="548640" y="896112"/>
            <a:ext cx="11018520" cy="713232"/>
          </a:xfrm>
          <a:prstGeom prst="rect">
            <a:avLst/>
          </a:prstGeom>
          <a:noFill/>
          <a:ln/>
        </p:spPr>
        <p:txBody>
          <a:bodyPr wrap="square" lIns="0" tIns="0" rIns="0" bIns="0" rtlCol="0" anchor="ctr"/>
          <a:lstStyle/>
          <a:p>
            <a:pPr marL="0" indent="0">
              <a:buNone/>
            </a:pPr>
            <a:r>
              <a:rPr lang="en-US" sz="2700" b="1" dirty="0">
                <a:solidFill>
                  <a:srgbClr val="063B78"/>
                </a:solidFill>
              </a:rPr>
              <a:t>Üks hästi toimiv võrgustik vähendab korraga mitut riski.</a:t>
            </a:r>
            <a:endParaRPr lang="en-US" sz="2700" dirty="0"/>
          </a:p>
        </p:txBody>
      </p:sp>
      <p:sp>
        <p:nvSpPr>
          <p:cNvPr id="4" name="Text 2"/>
          <p:cNvSpPr/>
          <p:nvPr/>
        </p:nvSpPr>
        <p:spPr>
          <a:xfrm>
            <a:off x="566928" y="1536192"/>
            <a:ext cx="10789920" cy="438912"/>
          </a:xfrm>
          <a:prstGeom prst="rect">
            <a:avLst/>
          </a:prstGeom>
          <a:noFill/>
          <a:ln/>
        </p:spPr>
        <p:txBody>
          <a:bodyPr wrap="square" lIns="0" tIns="0" rIns="0" bIns="0" rtlCol="0" anchor="ctr"/>
          <a:lstStyle/>
          <a:p>
            <a:pPr marL="0" indent="0">
              <a:buNone/>
            </a:pPr>
            <a:r>
              <a:rPr lang="en-US" dirty="0">
                <a:solidFill>
                  <a:srgbClr val="526170"/>
                </a:solidFill>
              </a:rPr>
              <a:t>Ennetus ei alga probleemist. Ennetus algab kuuluvusest, oskustest ja usalduslikust täiskasvanust.</a:t>
            </a:r>
            <a:endParaRPr lang="en-US" dirty="0"/>
          </a:p>
        </p:txBody>
      </p:sp>
      <p:sp>
        <p:nvSpPr>
          <p:cNvPr id="5" name="Shape 3"/>
          <p:cNvSpPr/>
          <p:nvPr/>
        </p:nvSpPr>
        <p:spPr>
          <a:xfrm>
            <a:off x="4434840" y="2377440"/>
            <a:ext cx="3246120" cy="2971800"/>
          </a:xfrm>
          <a:prstGeom prst="hexagon">
            <a:avLst/>
          </a:prstGeom>
          <a:solidFill>
            <a:srgbClr val="063B78"/>
          </a:solidFill>
          <a:ln w="38100">
            <a:solidFill>
              <a:srgbClr val="FFFFFF"/>
            </a:solidFill>
            <a:prstDash val="solid"/>
          </a:ln>
        </p:spPr>
        <p:txBody>
          <a:bodyPr/>
          <a:lstStyle/>
          <a:p>
            <a:endParaRPr lang="et-EE"/>
          </a:p>
        </p:txBody>
      </p:sp>
      <p:sp>
        <p:nvSpPr>
          <p:cNvPr id="6" name="Text 4"/>
          <p:cNvSpPr/>
          <p:nvPr/>
        </p:nvSpPr>
        <p:spPr>
          <a:xfrm>
            <a:off x="4831080" y="3291840"/>
            <a:ext cx="2453640" cy="694944"/>
          </a:xfrm>
          <a:prstGeom prst="rect">
            <a:avLst/>
          </a:prstGeom>
          <a:noFill/>
          <a:ln/>
        </p:spPr>
        <p:txBody>
          <a:bodyPr wrap="square" lIns="0" tIns="0" rIns="0" bIns="0" rtlCol="0" anchor="ctr"/>
          <a:lstStyle/>
          <a:p>
            <a:pPr marL="0" indent="0" algn="ctr">
              <a:buNone/>
            </a:pPr>
            <a:r>
              <a:rPr lang="en-US" sz="2400" b="1" dirty="0">
                <a:solidFill>
                  <a:srgbClr val="FFFFFF"/>
                </a:solidFill>
              </a:rPr>
              <a:t>UNIVERSAALNE</a:t>
            </a:r>
            <a:endParaRPr lang="en-US" sz="2400" dirty="0"/>
          </a:p>
          <a:p>
            <a:pPr marL="0" indent="0" algn="ctr">
              <a:buNone/>
            </a:pPr>
            <a:r>
              <a:rPr lang="en-US" sz="2400" b="1" dirty="0">
                <a:solidFill>
                  <a:srgbClr val="FFFFFF"/>
                </a:solidFill>
              </a:rPr>
              <a:t>ENNETUS</a:t>
            </a:r>
            <a:endParaRPr lang="en-US" sz="2400" dirty="0"/>
          </a:p>
        </p:txBody>
      </p:sp>
      <p:sp>
        <p:nvSpPr>
          <p:cNvPr id="7" name="Text 5"/>
          <p:cNvSpPr/>
          <p:nvPr/>
        </p:nvSpPr>
        <p:spPr>
          <a:xfrm>
            <a:off x="4828032" y="4133088"/>
            <a:ext cx="2468880" cy="502920"/>
          </a:xfrm>
          <a:prstGeom prst="rect">
            <a:avLst/>
          </a:prstGeom>
          <a:noFill/>
          <a:ln/>
        </p:spPr>
        <p:txBody>
          <a:bodyPr wrap="square" lIns="0" tIns="0" rIns="0" bIns="0" rtlCol="0" anchor="ctr"/>
          <a:lstStyle/>
          <a:p>
            <a:pPr marL="0" indent="0" algn="ctr">
              <a:buNone/>
            </a:pPr>
            <a:r>
              <a:rPr lang="en-US" sz="1100" dirty="0">
                <a:solidFill>
                  <a:srgbClr val="CFE8FB"/>
                </a:solidFill>
              </a:rPr>
              <a:t>suhted • oskused • osalus • turvaline ruum</a:t>
            </a:r>
            <a:endParaRPr lang="en-US" sz="1100" dirty="0"/>
          </a:p>
        </p:txBody>
      </p:sp>
      <p:sp>
        <p:nvSpPr>
          <p:cNvPr id="8" name="Shape 6"/>
          <p:cNvSpPr/>
          <p:nvPr/>
        </p:nvSpPr>
        <p:spPr>
          <a:xfrm>
            <a:off x="548640" y="2057400"/>
            <a:ext cx="3063240" cy="804672"/>
          </a:xfrm>
          <a:prstGeom prst="roundRect">
            <a:avLst>
              <a:gd name="adj" fmla="val 9091"/>
            </a:avLst>
          </a:prstGeom>
          <a:solidFill>
            <a:srgbClr val="FFFFFF"/>
          </a:solidFill>
          <a:ln w="25400">
            <a:solidFill>
              <a:srgbClr val="28A8E0"/>
            </a:solidFill>
            <a:prstDash val="solid"/>
          </a:ln>
        </p:spPr>
        <p:txBody>
          <a:bodyPr/>
          <a:lstStyle/>
          <a:p>
            <a:endParaRPr lang="et-EE"/>
          </a:p>
        </p:txBody>
      </p:sp>
      <p:sp>
        <p:nvSpPr>
          <p:cNvPr id="9" name="Text 7"/>
          <p:cNvSpPr/>
          <p:nvPr/>
        </p:nvSpPr>
        <p:spPr>
          <a:xfrm>
            <a:off x="713232" y="2286000"/>
            <a:ext cx="2697480" cy="292608"/>
          </a:xfrm>
          <a:prstGeom prst="rect">
            <a:avLst/>
          </a:prstGeom>
          <a:noFill/>
          <a:ln/>
        </p:spPr>
        <p:txBody>
          <a:bodyPr wrap="square" lIns="0" tIns="0" rIns="0" bIns="0" rtlCol="0" anchor="ctr">
            <a:normAutofit/>
          </a:bodyPr>
          <a:lstStyle/>
          <a:p>
            <a:pPr marL="0" indent="0" algn="ctr">
              <a:buNone/>
            </a:pPr>
            <a:r>
              <a:rPr lang="en-US" sz="1300" b="1" dirty="0">
                <a:solidFill>
                  <a:srgbClr val="17212B"/>
                </a:solidFill>
              </a:rPr>
              <a:t>Vaimse tervise raskused</a:t>
            </a:r>
            <a:endParaRPr lang="en-US" sz="1300" dirty="0"/>
          </a:p>
        </p:txBody>
      </p:sp>
      <p:sp>
        <p:nvSpPr>
          <p:cNvPr id="10" name="Shape 8"/>
          <p:cNvSpPr/>
          <p:nvPr/>
        </p:nvSpPr>
        <p:spPr>
          <a:xfrm>
            <a:off x="3611880" y="2459736"/>
            <a:ext cx="868680" cy="1"/>
          </a:xfrm>
          <a:prstGeom prst="line">
            <a:avLst/>
          </a:prstGeom>
          <a:noFill/>
          <a:ln w="25400">
            <a:solidFill>
              <a:srgbClr val="28A8E0"/>
            </a:solidFill>
            <a:prstDash val="solid"/>
            <a:headEnd type="none"/>
            <a:tailEnd type="triangle"/>
          </a:ln>
        </p:spPr>
        <p:txBody>
          <a:bodyPr/>
          <a:lstStyle/>
          <a:p>
            <a:endParaRPr lang="et-EE"/>
          </a:p>
        </p:txBody>
      </p:sp>
      <p:sp>
        <p:nvSpPr>
          <p:cNvPr id="11" name="Shape 9"/>
          <p:cNvSpPr/>
          <p:nvPr/>
        </p:nvSpPr>
        <p:spPr>
          <a:xfrm>
            <a:off x="548640" y="3291840"/>
            <a:ext cx="3063240" cy="804672"/>
          </a:xfrm>
          <a:prstGeom prst="roundRect">
            <a:avLst>
              <a:gd name="adj" fmla="val 9091"/>
            </a:avLst>
          </a:prstGeom>
          <a:solidFill>
            <a:srgbClr val="FFFFFF"/>
          </a:solidFill>
          <a:ln w="25400">
            <a:solidFill>
              <a:srgbClr val="EE6A5B"/>
            </a:solidFill>
            <a:prstDash val="solid"/>
          </a:ln>
        </p:spPr>
        <p:txBody>
          <a:bodyPr/>
          <a:lstStyle/>
          <a:p>
            <a:endParaRPr lang="et-EE"/>
          </a:p>
        </p:txBody>
      </p:sp>
      <p:sp>
        <p:nvSpPr>
          <p:cNvPr id="12" name="Text 10"/>
          <p:cNvSpPr/>
          <p:nvPr/>
        </p:nvSpPr>
        <p:spPr>
          <a:xfrm>
            <a:off x="713232" y="3520440"/>
            <a:ext cx="2697480" cy="292608"/>
          </a:xfrm>
          <a:prstGeom prst="rect">
            <a:avLst/>
          </a:prstGeom>
          <a:noFill/>
          <a:ln/>
        </p:spPr>
        <p:txBody>
          <a:bodyPr wrap="square" lIns="0" tIns="0" rIns="0" bIns="0" rtlCol="0" anchor="ctr">
            <a:normAutofit/>
          </a:bodyPr>
          <a:lstStyle/>
          <a:p>
            <a:pPr marL="0" indent="0" algn="ctr">
              <a:buNone/>
            </a:pPr>
            <a:r>
              <a:rPr lang="en-US" sz="1300" b="1" dirty="0">
                <a:solidFill>
                  <a:srgbClr val="17212B"/>
                </a:solidFill>
              </a:rPr>
              <a:t>Kuritegevus ja riskikäitumine</a:t>
            </a:r>
            <a:endParaRPr lang="en-US" sz="1300" dirty="0"/>
          </a:p>
        </p:txBody>
      </p:sp>
      <p:sp>
        <p:nvSpPr>
          <p:cNvPr id="13" name="Shape 11"/>
          <p:cNvSpPr/>
          <p:nvPr/>
        </p:nvSpPr>
        <p:spPr>
          <a:xfrm>
            <a:off x="3611880" y="3694176"/>
            <a:ext cx="868680" cy="1"/>
          </a:xfrm>
          <a:prstGeom prst="line">
            <a:avLst/>
          </a:prstGeom>
          <a:noFill/>
          <a:ln w="25400">
            <a:solidFill>
              <a:srgbClr val="EE6A5B"/>
            </a:solidFill>
            <a:prstDash val="solid"/>
            <a:headEnd type="none"/>
            <a:tailEnd type="triangle"/>
          </a:ln>
        </p:spPr>
        <p:txBody>
          <a:bodyPr/>
          <a:lstStyle/>
          <a:p>
            <a:endParaRPr lang="et-EE"/>
          </a:p>
        </p:txBody>
      </p:sp>
      <p:sp>
        <p:nvSpPr>
          <p:cNvPr id="14" name="Shape 12"/>
          <p:cNvSpPr/>
          <p:nvPr/>
        </p:nvSpPr>
        <p:spPr>
          <a:xfrm>
            <a:off x="548640" y="4526280"/>
            <a:ext cx="3063240" cy="804672"/>
          </a:xfrm>
          <a:prstGeom prst="roundRect">
            <a:avLst>
              <a:gd name="adj" fmla="val 9091"/>
            </a:avLst>
          </a:prstGeom>
          <a:solidFill>
            <a:srgbClr val="FFFFFF"/>
          </a:solidFill>
          <a:ln w="25400">
            <a:solidFill>
              <a:srgbClr val="063B78"/>
            </a:solidFill>
            <a:prstDash val="solid"/>
          </a:ln>
        </p:spPr>
        <p:txBody>
          <a:bodyPr/>
          <a:lstStyle/>
          <a:p>
            <a:endParaRPr lang="et-EE"/>
          </a:p>
        </p:txBody>
      </p:sp>
      <p:sp>
        <p:nvSpPr>
          <p:cNvPr id="15" name="Text 13"/>
          <p:cNvSpPr/>
          <p:nvPr/>
        </p:nvSpPr>
        <p:spPr>
          <a:xfrm>
            <a:off x="713232" y="4754880"/>
            <a:ext cx="2697480" cy="292608"/>
          </a:xfrm>
          <a:prstGeom prst="rect">
            <a:avLst/>
          </a:prstGeom>
          <a:noFill/>
          <a:ln/>
        </p:spPr>
        <p:txBody>
          <a:bodyPr wrap="square" lIns="0" tIns="0" rIns="0" bIns="0" rtlCol="0" anchor="ctr">
            <a:normAutofit/>
          </a:bodyPr>
          <a:lstStyle/>
          <a:p>
            <a:pPr marL="0" indent="0" algn="ctr">
              <a:buNone/>
            </a:pPr>
            <a:r>
              <a:rPr lang="en-US" sz="1300" b="1" dirty="0">
                <a:solidFill>
                  <a:srgbClr val="17212B"/>
                </a:solidFill>
              </a:rPr>
              <a:t>Radikaliseerumine</a:t>
            </a:r>
            <a:endParaRPr lang="en-US" sz="1300" dirty="0"/>
          </a:p>
        </p:txBody>
      </p:sp>
      <p:sp>
        <p:nvSpPr>
          <p:cNvPr id="16" name="Shape 14"/>
          <p:cNvSpPr/>
          <p:nvPr/>
        </p:nvSpPr>
        <p:spPr>
          <a:xfrm>
            <a:off x="3611880" y="4928616"/>
            <a:ext cx="868680" cy="1"/>
          </a:xfrm>
          <a:prstGeom prst="line">
            <a:avLst/>
          </a:prstGeom>
          <a:noFill/>
          <a:ln w="25400">
            <a:solidFill>
              <a:srgbClr val="063B78"/>
            </a:solidFill>
            <a:prstDash val="solid"/>
            <a:headEnd type="none"/>
            <a:tailEnd type="triangle"/>
          </a:ln>
        </p:spPr>
        <p:txBody>
          <a:bodyPr/>
          <a:lstStyle/>
          <a:p>
            <a:endParaRPr lang="et-EE"/>
          </a:p>
        </p:txBody>
      </p:sp>
      <p:sp>
        <p:nvSpPr>
          <p:cNvPr id="17" name="Shape 15"/>
          <p:cNvSpPr/>
          <p:nvPr/>
        </p:nvSpPr>
        <p:spPr>
          <a:xfrm>
            <a:off x="8577072" y="2057400"/>
            <a:ext cx="3063240" cy="804672"/>
          </a:xfrm>
          <a:prstGeom prst="roundRect">
            <a:avLst>
              <a:gd name="adj" fmla="val 9091"/>
            </a:avLst>
          </a:prstGeom>
          <a:solidFill>
            <a:srgbClr val="FFFFFF"/>
          </a:solidFill>
          <a:ln w="25400">
            <a:solidFill>
              <a:srgbClr val="F5B942"/>
            </a:solidFill>
            <a:prstDash val="solid"/>
          </a:ln>
        </p:spPr>
        <p:txBody>
          <a:bodyPr/>
          <a:lstStyle/>
          <a:p>
            <a:endParaRPr lang="et-EE"/>
          </a:p>
        </p:txBody>
      </p:sp>
      <p:sp>
        <p:nvSpPr>
          <p:cNvPr id="18" name="Text 16"/>
          <p:cNvSpPr/>
          <p:nvPr/>
        </p:nvSpPr>
        <p:spPr>
          <a:xfrm>
            <a:off x="8741664" y="2286000"/>
            <a:ext cx="2697480" cy="292608"/>
          </a:xfrm>
          <a:prstGeom prst="rect">
            <a:avLst/>
          </a:prstGeom>
          <a:noFill/>
          <a:ln/>
        </p:spPr>
        <p:txBody>
          <a:bodyPr wrap="square" lIns="0" tIns="0" rIns="0" bIns="0" rtlCol="0" anchor="ctr">
            <a:normAutofit/>
          </a:bodyPr>
          <a:lstStyle/>
          <a:p>
            <a:pPr marL="0" indent="0" algn="ctr">
              <a:buNone/>
            </a:pPr>
            <a:r>
              <a:rPr lang="en-US" sz="1300" b="1" dirty="0">
                <a:solidFill>
                  <a:srgbClr val="17212B"/>
                </a:solidFill>
              </a:rPr>
              <a:t>Väärtuslõhe ja polariseerumine</a:t>
            </a:r>
            <a:endParaRPr lang="en-US" sz="1300" dirty="0"/>
          </a:p>
        </p:txBody>
      </p:sp>
      <p:sp>
        <p:nvSpPr>
          <p:cNvPr id="19" name="Shape 17"/>
          <p:cNvSpPr/>
          <p:nvPr/>
        </p:nvSpPr>
        <p:spPr>
          <a:xfrm>
            <a:off x="7699248" y="2459736"/>
            <a:ext cx="877824" cy="1"/>
          </a:xfrm>
          <a:prstGeom prst="line">
            <a:avLst/>
          </a:prstGeom>
          <a:noFill/>
          <a:ln w="25400">
            <a:solidFill>
              <a:srgbClr val="F5B942"/>
            </a:solidFill>
            <a:prstDash val="solid"/>
            <a:headEnd type="triangle"/>
            <a:tailEnd type="none"/>
          </a:ln>
        </p:spPr>
        <p:txBody>
          <a:bodyPr/>
          <a:lstStyle/>
          <a:p>
            <a:endParaRPr lang="et-EE"/>
          </a:p>
        </p:txBody>
      </p:sp>
      <p:sp>
        <p:nvSpPr>
          <p:cNvPr id="20" name="Shape 18"/>
          <p:cNvSpPr/>
          <p:nvPr/>
        </p:nvSpPr>
        <p:spPr>
          <a:xfrm>
            <a:off x="8577072" y="3291840"/>
            <a:ext cx="3063240" cy="804672"/>
          </a:xfrm>
          <a:prstGeom prst="roundRect">
            <a:avLst>
              <a:gd name="adj" fmla="val 9091"/>
            </a:avLst>
          </a:prstGeom>
          <a:solidFill>
            <a:srgbClr val="FFFFFF"/>
          </a:solidFill>
          <a:ln w="25400">
            <a:solidFill>
              <a:srgbClr val="0878D1"/>
            </a:solidFill>
            <a:prstDash val="solid"/>
          </a:ln>
        </p:spPr>
        <p:txBody>
          <a:bodyPr/>
          <a:lstStyle/>
          <a:p>
            <a:endParaRPr lang="et-EE"/>
          </a:p>
        </p:txBody>
      </p:sp>
      <p:sp>
        <p:nvSpPr>
          <p:cNvPr id="21" name="Text 19"/>
          <p:cNvSpPr/>
          <p:nvPr/>
        </p:nvSpPr>
        <p:spPr>
          <a:xfrm>
            <a:off x="8741664" y="3520440"/>
            <a:ext cx="2697480" cy="292608"/>
          </a:xfrm>
          <a:prstGeom prst="rect">
            <a:avLst/>
          </a:prstGeom>
          <a:noFill/>
          <a:ln/>
        </p:spPr>
        <p:txBody>
          <a:bodyPr wrap="square" lIns="0" tIns="0" rIns="0" bIns="0" rtlCol="0" anchor="ctr">
            <a:normAutofit/>
          </a:bodyPr>
          <a:lstStyle/>
          <a:p>
            <a:pPr marL="0" indent="0" algn="ctr">
              <a:buNone/>
            </a:pPr>
            <a:r>
              <a:rPr lang="en-US" sz="1300" b="1" dirty="0">
                <a:solidFill>
                  <a:srgbClr val="17212B"/>
                </a:solidFill>
              </a:rPr>
              <a:t>Koolist eemaldumine</a:t>
            </a:r>
            <a:endParaRPr lang="en-US" sz="1300" dirty="0"/>
          </a:p>
        </p:txBody>
      </p:sp>
      <p:sp>
        <p:nvSpPr>
          <p:cNvPr id="22" name="Shape 20"/>
          <p:cNvSpPr/>
          <p:nvPr/>
        </p:nvSpPr>
        <p:spPr>
          <a:xfrm>
            <a:off x="7699248" y="3694176"/>
            <a:ext cx="877824" cy="1"/>
          </a:xfrm>
          <a:prstGeom prst="line">
            <a:avLst/>
          </a:prstGeom>
          <a:noFill/>
          <a:ln w="25400">
            <a:solidFill>
              <a:srgbClr val="0878D1"/>
            </a:solidFill>
            <a:prstDash val="solid"/>
            <a:headEnd type="triangle"/>
            <a:tailEnd type="none"/>
          </a:ln>
        </p:spPr>
        <p:txBody>
          <a:bodyPr/>
          <a:lstStyle/>
          <a:p>
            <a:endParaRPr lang="et-EE"/>
          </a:p>
        </p:txBody>
      </p:sp>
      <p:sp>
        <p:nvSpPr>
          <p:cNvPr id="23" name="Shape 21"/>
          <p:cNvSpPr/>
          <p:nvPr/>
        </p:nvSpPr>
        <p:spPr>
          <a:xfrm>
            <a:off x="8577072" y="4526280"/>
            <a:ext cx="3063240" cy="804672"/>
          </a:xfrm>
          <a:prstGeom prst="roundRect">
            <a:avLst>
              <a:gd name="adj" fmla="val 9091"/>
            </a:avLst>
          </a:prstGeom>
          <a:solidFill>
            <a:srgbClr val="FFFFFF"/>
          </a:solidFill>
          <a:ln w="25400">
            <a:solidFill>
              <a:srgbClr val="15A39A"/>
            </a:solidFill>
            <a:prstDash val="solid"/>
          </a:ln>
        </p:spPr>
        <p:txBody>
          <a:bodyPr/>
          <a:lstStyle/>
          <a:p>
            <a:endParaRPr lang="et-EE"/>
          </a:p>
        </p:txBody>
      </p:sp>
      <p:sp>
        <p:nvSpPr>
          <p:cNvPr id="24" name="Text 22"/>
          <p:cNvSpPr/>
          <p:nvPr/>
        </p:nvSpPr>
        <p:spPr>
          <a:xfrm>
            <a:off x="8741664" y="4754880"/>
            <a:ext cx="2697480" cy="292608"/>
          </a:xfrm>
          <a:prstGeom prst="rect">
            <a:avLst/>
          </a:prstGeom>
          <a:noFill/>
          <a:ln/>
        </p:spPr>
        <p:txBody>
          <a:bodyPr wrap="square" lIns="0" tIns="0" rIns="0" bIns="0" rtlCol="0" anchor="ctr">
            <a:normAutofit/>
          </a:bodyPr>
          <a:lstStyle/>
          <a:p>
            <a:pPr marL="0" indent="0" algn="ctr">
              <a:buNone/>
            </a:pPr>
            <a:r>
              <a:rPr lang="en-US" sz="1300" b="1" dirty="0">
                <a:solidFill>
                  <a:srgbClr val="17212B"/>
                </a:solidFill>
              </a:rPr>
              <a:t>Üksildus ja tõrjutus</a:t>
            </a:r>
            <a:endParaRPr lang="en-US" sz="1300" dirty="0"/>
          </a:p>
        </p:txBody>
      </p:sp>
      <p:sp>
        <p:nvSpPr>
          <p:cNvPr id="25" name="Shape 23"/>
          <p:cNvSpPr/>
          <p:nvPr/>
        </p:nvSpPr>
        <p:spPr>
          <a:xfrm>
            <a:off x="7699248" y="4928616"/>
            <a:ext cx="877824" cy="1"/>
          </a:xfrm>
          <a:prstGeom prst="line">
            <a:avLst/>
          </a:prstGeom>
          <a:noFill/>
          <a:ln w="25400">
            <a:solidFill>
              <a:srgbClr val="15A39A"/>
            </a:solidFill>
            <a:prstDash val="solid"/>
            <a:headEnd type="triangle"/>
            <a:tailEnd type="none"/>
          </a:ln>
        </p:spPr>
        <p:txBody>
          <a:bodyPr/>
          <a:lstStyle/>
          <a:p>
            <a:endParaRPr lang="et-EE"/>
          </a:p>
        </p:txBody>
      </p:sp>
      <p:sp>
        <p:nvSpPr>
          <p:cNvPr id="26" name="Text 24"/>
          <p:cNvSpPr/>
          <p:nvPr/>
        </p:nvSpPr>
        <p:spPr>
          <a:xfrm>
            <a:off x="960120" y="5870448"/>
            <a:ext cx="10241280" cy="384048"/>
          </a:xfrm>
          <a:prstGeom prst="rect">
            <a:avLst/>
          </a:prstGeom>
          <a:noFill/>
          <a:ln/>
        </p:spPr>
        <p:txBody>
          <a:bodyPr wrap="square" lIns="0" tIns="0" rIns="0" bIns="0" rtlCol="0" anchor="ctr"/>
          <a:lstStyle/>
          <a:p>
            <a:pPr marL="0" indent="0" algn="ctr">
              <a:buNone/>
            </a:pPr>
            <a:r>
              <a:rPr lang="et-EE" sz="2000" b="1" dirty="0">
                <a:solidFill>
                  <a:srgbClr val="063B78"/>
                </a:solidFill>
              </a:rPr>
              <a:t>Noorsootöö ega huviharidus </a:t>
            </a:r>
            <a:r>
              <a:rPr lang="en-US" sz="2000" b="1" dirty="0" err="1">
                <a:solidFill>
                  <a:srgbClr val="063B78"/>
                </a:solidFill>
              </a:rPr>
              <a:t>ei</a:t>
            </a:r>
            <a:r>
              <a:rPr lang="en-US" sz="2000" b="1" dirty="0">
                <a:solidFill>
                  <a:srgbClr val="063B78"/>
                </a:solidFill>
              </a:rPr>
              <a:t> asenda ravi, lastekaitset ega korrakaitset. </a:t>
            </a:r>
            <a:endParaRPr lang="et-EE" sz="2000" b="1" dirty="0">
              <a:solidFill>
                <a:srgbClr val="063B78"/>
              </a:solidFill>
            </a:endParaRPr>
          </a:p>
          <a:p>
            <a:pPr marL="0" indent="0" algn="ctr">
              <a:buNone/>
            </a:pPr>
            <a:r>
              <a:rPr lang="et-EE" sz="2000" b="1" dirty="0">
                <a:solidFill>
                  <a:srgbClr val="063B78"/>
                </a:solidFill>
              </a:rPr>
              <a:t>Need</a:t>
            </a:r>
            <a:r>
              <a:rPr lang="en-US" sz="2000" b="1" dirty="0">
                <a:solidFill>
                  <a:srgbClr val="063B78"/>
                </a:solidFill>
              </a:rPr>
              <a:t> tugevdab kaitsetegureid ja aitab vajadust varem märgata.</a:t>
            </a:r>
            <a:endParaRPr lang="en-US" sz="2000" dirty="0"/>
          </a:p>
        </p:txBody>
      </p:sp>
      <p:sp>
        <p:nvSpPr>
          <p:cNvPr id="27" name="Slide Number Placeholder 0"/>
          <p:cNvSpPr>
            <a:spLocks noGrp="1"/>
          </p:cNvSpPr>
          <p:nvPr>
            <p:ph type="sldNum" sz="quarter" idx="4294967295"/>
          </p:nvPr>
        </p:nvSpPr>
        <p:spPr>
          <a:xfrm>
            <a:off x="11658600" y="6547104"/>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7A8793"/>
                </a:solidFill>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sp>
        <p:nvSpPr>
          <p:cNvPr id="2" name="Text 0"/>
          <p:cNvSpPr/>
          <p:nvPr/>
        </p:nvSpPr>
        <p:spPr>
          <a:xfrm>
            <a:off x="548640" y="594360"/>
            <a:ext cx="5303520" cy="256032"/>
          </a:xfrm>
          <a:prstGeom prst="rect">
            <a:avLst/>
          </a:prstGeom>
          <a:noFill/>
          <a:ln/>
        </p:spPr>
        <p:txBody>
          <a:bodyPr wrap="square" lIns="0" tIns="0" rIns="0" bIns="0" rtlCol="0" anchor="ctr"/>
          <a:lstStyle/>
          <a:p>
            <a:pPr marL="0" indent="0">
              <a:buNone/>
            </a:pPr>
            <a:r>
              <a:rPr lang="en-US" sz="1000" b="1" kern="0" spc="120" dirty="0">
                <a:solidFill>
                  <a:srgbClr val="0878D1"/>
                </a:solidFill>
              </a:rPr>
              <a:t>ABI ILMA SILDI KÜLGE PANEMATA</a:t>
            </a:r>
            <a:endParaRPr lang="en-US" sz="1000" dirty="0"/>
          </a:p>
        </p:txBody>
      </p:sp>
      <p:sp>
        <p:nvSpPr>
          <p:cNvPr id="3" name="Text 1"/>
          <p:cNvSpPr/>
          <p:nvPr/>
        </p:nvSpPr>
        <p:spPr>
          <a:xfrm>
            <a:off x="548640" y="896112"/>
            <a:ext cx="11018520" cy="713232"/>
          </a:xfrm>
          <a:prstGeom prst="rect">
            <a:avLst/>
          </a:prstGeom>
          <a:noFill/>
          <a:ln/>
        </p:spPr>
        <p:txBody>
          <a:bodyPr wrap="square" lIns="0" tIns="0" rIns="0" bIns="0" rtlCol="0" anchor="ctr"/>
          <a:lstStyle/>
          <a:p>
            <a:pPr marL="0" indent="0">
              <a:buNone/>
            </a:pPr>
            <a:r>
              <a:rPr lang="en-US" sz="2700" b="1" dirty="0">
                <a:solidFill>
                  <a:srgbClr val="063B78"/>
                </a:solidFill>
              </a:rPr>
              <a:t>Universaalne uks, vajaduspõhine tugi.</a:t>
            </a:r>
            <a:endParaRPr lang="en-US" sz="2700" dirty="0"/>
          </a:p>
        </p:txBody>
      </p:sp>
      <p:sp>
        <p:nvSpPr>
          <p:cNvPr id="4" name="Text 2"/>
          <p:cNvSpPr/>
          <p:nvPr/>
        </p:nvSpPr>
        <p:spPr>
          <a:xfrm>
            <a:off x="566928" y="1673352"/>
            <a:ext cx="10789920" cy="438912"/>
          </a:xfrm>
          <a:prstGeom prst="rect">
            <a:avLst/>
          </a:prstGeom>
          <a:noFill/>
          <a:ln/>
        </p:spPr>
        <p:txBody>
          <a:bodyPr wrap="square" lIns="0" tIns="0" rIns="0" bIns="0" rtlCol="0" anchor="ctr"/>
          <a:lstStyle/>
          <a:p>
            <a:pPr marL="0" indent="0">
              <a:buNone/>
            </a:pPr>
            <a:r>
              <a:rPr lang="en-US" sz="1300" dirty="0">
                <a:solidFill>
                  <a:srgbClr val="526170"/>
                </a:solidFill>
              </a:rPr>
              <a:t>Noor võib siseneda huvi kaudu ja jõuda abini usaldusliku suhte kaudu.</a:t>
            </a:r>
            <a:endParaRPr lang="en-US" sz="1300" dirty="0"/>
          </a:p>
        </p:txBody>
      </p:sp>
      <p:sp>
        <p:nvSpPr>
          <p:cNvPr id="5" name="Shape 3"/>
          <p:cNvSpPr/>
          <p:nvPr/>
        </p:nvSpPr>
        <p:spPr>
          <a:xfrm>
            <a:off x="566928" y="2304288"/>
            <a:ext cx="1993392" cy="2240280"/>
          </a:xfrm>
          <a:prstGeom prst="roundRect">
            <a:avLst>
              <a:gd name="adj" fmla="val 3670"/>
            </a:avLst>
          </a:prstGeom>
          <a:solidFill>
            <a:srgbClr val="FFFFFF"/>
          </a:solidFill>
          <a:ln w="17780">
            <a:solidFill>
              <a:srgbClr val="D7E1E8"/>
            </a:solidFill>
            <a:prstDash val="solid"/>
          </a:ln>
        </p:spPr>
        <p:txBody>
          <a:bodyPr/>
          <a:lstStyle/>
          <a:p>
            <a:endParaRPr lang="et-EE"/>
          </a:p>
        </p:txBody>
      </p:sp>
      <p:sp>
        <p:nvSpPr>
          <p:cNvPr id="6" name="Shape 4"/>
          <p:cNvSpPr/>
          <p:nvPr/>
        </p:nvSpPr>
        <p:spPr>
          <a:xfrm>
            <a:off x="1243584" y="2578608"/>
            <a:ext cx="640080" cy="640080"/>
          </a:xfrm>
          <a:prstGeom prst="ellipse">
            <a:avLst/>
          </a:prstGeom>
          <a:solidFill>
            <a:srgbClr val="0878D1"/>
          </a:solidFill>
          <a:ln w="25400">
            <a:solidFill>
              <a:srgbClr val="FFFFFF"/>
            </a:solidFill>
            <a:prstDash val="solid"/>
          </a:ln>
        </p:spPr>
        <p:txBody>
          <a:bodyPr/>
          <a:lstStyle/>
          <a:p>
            <a:endParaRPr lang="et-EE"/>
          </a:p>
        </p:txBody>
      </p:sp>
      <p:sp>
        <p:nvSpPr>
          <p:cNvPr id="7" name="Text 5"/>
          <p:cNvSpPr/>
          <p:nvPr/>
        </p:nvSpPr>
        <p:spPr>
          <a:xfrm>
            <a:off x="1408176" y="2743200"/>
            <a:ext cx="310896" cy="228600"/>
          </a:xfrm>
          <a:prstGeom prst="rect">
            <a:avLst/>
          </a:prstGeom>
          <a:noFill/>
          <a:ln/>
        </p:spPr>
        <p:txBody>
          <a:bodyPr wrap="square" lIns="0" tIns="0" rIns="0" bIns="0" rtlCol="0" anchor="ctr"/>
          <a:lstStyle/>
          <a:p>
            <a:pPr marL="0" indent="0" algn="ctr">
              <a:buNone/>
            </a:pPr>
            <a:r>
              <a:rPr lang="en-US" sz="1500" b="1" dirty="0">
                <a:solidFill>
                  <a:srgbClr val="FFFFFF"/>
                </a:solidFill>
              </a:rPr>
              <a:t>1</a:t>
            </a:r>
            <a:endParaRPr lang="en-US" sz="1500" dirty="0"/>
          </a:p>
        </p:txBody>
      </p:sp>
      <p:sp>
        <p:nvSpPr>
          <p:cNvPr id="8" name="Text 6"/>
          <p:cNvSpPr/>
          <p:nvPr/>
        </p:nvSpPr>
        <p:spPr>
          <a:xfrm>
            <a:off x="749808" y="3401568"/>
            <a:ext cx="1627632" cy="292608"/>
          </a:xfrm>
          <a:prstGeom prst="rect">
            <a:avLst/>
          </a:prstGeom>
          <a:noFill/>
          <a:ln/>
        </p:spPr>
        <p:txBody>
          <a:bodyPr wrap="square" lIns="0" tIns="0" rIns="0" bIns="0" rtlCol="0" anchor="ctr"/>
          <a:lstStyle/>
          <a:p>
            <a:pPr marL="0" indent="0" algn="ctr">
              <a:buNone/>
            </a:pPr>
            <a:r>
              <a:rPr lang="en-US" sz="1500" b="1" dirty="0">
                <a:solidFill>
                  <a:srgbClr val="063B78"/>
                </a:solidFill>
              </a:rPr>
              <a:t>HUVI</a:t>
            </a:r>
            <a:endParaRPr lang="en-US" sz="1500" dirty="0"/>
          </a:p>
        </p:txBody>
      </p:sp>
      <p:sp>
        <p:nvSpPr>
          <p:cNvPr id="9" name="Text 7"/>
          <p:cNvSpPr/>
          <p:nvPr/>
        </p:nvSpPr>
        <p:spPr>
          <a:xfrm>
            <a:off x="786384" y="3840480"/>
            <a:ext cx="1554480" cy="475488"/>
          </a:xfrm>
          <a:prstGeom prst="rect">
            <a:avLst/>
          </a:prstGeom>
          <a:noFill/>
          <a:ln/>
        </p:spPr>
        <p:txBody>
          <a:bodyPr wrap="square" lIns="0" tIns="0" rIns="0" bIns="0" rtlCol="0" anchor="ctr">
            <a:noAutofit/>
          </a:bodyPr>
          <a:lstStyle/>
          <a:p>
            <a:pPr marL="0" indent="0" algn="ctr">
              <a:buNone/>
            </a:pPr>
            <a:r>
              <a:rPr lang="en-US" sz="1600" dirty="0">
                <a:solidFill>
                  <a:srgbClr val="526170"/>
                </a:solidFill>
              </a:rPr>
              <a:t>noor tuleb tegevuse pärast</a:t>
            </a:r>
            <a:endParaRPr lang="en-US" sz="1600" dirty="0"/>
          </a:p>
        </p:txBody>
      </p:sp>
      <p:sp>
        <p:nvSpPr>
          <p:cNvPr id="10" name="Shape 8"/>
          <p:cNvSpPr/>
          <p:nvPr/>
        </p:nvSpPr>
        <p:spPr>
          <a:xfrm>
            <a:off x="2596896" y="3145536"/>
            <a:ext cx="274320" cy="530352"/>
          </a:xfrm>
          <a:prstGeom prst="chevron">
            <a:avLst/>
          </a:prstGeom>
          <a:solidFill>
            <a:srgbClr val="A9C7DE"/>
          </a:solidFill>
          <a:ln w="12700">
            <a:solidFill>
              <a:srgbClr val="A9C7DE"/>
            </a:solidFill>
            <a:prstDash val="solid"/>
          </a:ln>
        </p:spPr>
        <p:txBody>
          <a:bodyPr/>
          <a:lstStyle/>
          <a:p>
            <a:endParaRPr lang="et-EE"/>
          </a:p>
        </p:txBody>
      </p:sp>
      <p:sp>
        <p:nvSpPr>
          <p:cNvPr id="11" name="Shape 9"/>
          <p:cNvSpPr/>
          <p:nvPr/>
        </p:nvSpPr>
        <p:spPr>
          <a:xfrm>
            <a:off x="2871216" y="2304288"/>
            <a:ext cx="1993392" cy="2240280"/>
          </a:xfrm>
          <a:prstGeom prst="roundRect">
            <a:avLst>
              <a:gd name="adj" fmla="val 3670"/>
            </a:avLst>
          </a:prstGeom>
          <a:solidFill>
            <a:srgbClr val="FFFFFF"/>
          </a:solidFill>
          <a:ln w="17780">
            <a:solidFill>
              <a:srgbClr val="D7E1E8"/>
            </a:solidFill>
            <a:prstDash val="solid"/>
          </a:ln>
        </p:spPr>
        <p:txBody>
          <a:bodyPr/>
          <a:lstStyle/>
          <a:p>
            <a:endParaRPr lang="et-EE"/>
          </a:p>
        </p:txBody>
      </p:sp>
      <p:sp>
        <p:nvSpPr>
          <p:cNvPr id="12" name="Shape 10"/>
          <p:cNvSpPr/>
          <p:nvPr/>
        </p:nvSpPr>
        <p:spPr>
          <a:xfrm>
            <a:off x="3547872" y="2578608"/>
            <a:ext cx="640080" cy="640080"/>
          </a:xfrm>
          <a:prstGeom prst="ellipse">
            <a:avLst/>
          </a:prstGeom>
          <a:solidFill>
            <a:srgbClr val="28A8E0"/>
          </a:solidFill>
          <a:ln w="25400">
            <a:solidFill>
              <a:srgbClr val="FFFFFF"/>
            </a:solidFill>
            <a:prstDash val="solid"/>
          </a:ln>
        </p:spPr>
        <p:txBody>
          <a:bodyPr/>
          <a:lstStyle/>
          <a:p>
            <a:endParaRPr lang="et-EE"/>
          </a:p>
        </p:txBody>
      </p:sp>
      <p:sp>
        <p:nvSpPr>
          <p:cNvPr id="13" name="Text 11"/>
          <p:cNvSpPr/>
          <p:nvPr/>
        </p:nvSpPr>
        <p:spPr>
          <a:xfrm>
            <a:off x="3712464" y="2743200"/>
            <a:ext cx="310896" cy="228600"/>
          </a:xfrm>
          <a:prstGeom prst="rect">
            <a:avLst/>
          </a:prstGeom>
          <a:noFill/>
          <a:ln/>
        </p:spPr>
        <p:txBody>
          <a:bodyPr wrap="square" lIns="0" tIns="0" rIns="0" bIns="0" rtlCol="0" anchor="ctr"/>
          <a:lstStyle/>
          <a:p>
            <a:pPr marL="0" indent="0" algn="ctr">
              <a:buNone/>
            </a:pPr>
            <a:r>
              <a:rPr lang="en-US" sz="1500" b="1" dirty="0">
                <a:solidFill>
                  <a:srgbClr val="FFFFFF"/>
                </a:solidFill>
              </a:rPr>
              <a:t>2</a:t>
            </a:r>
            <a:endParaRPr lang="en-US" sz="1500" dirty="0"/>
          </a:p>
        </p:txBody>
      </p:sp>
      <p:sp>
        <p:nvSpPr>
          <p:cNvPr id="14" name="Text 12"/>
          <p:cNvSpPr/>
          <p:nvPr/>
        </p:nvSpPr>
        <p:spPr>
          <a:xfrm>
            <a:off x="3054096" y="3401568"/>
            <a:ext cx="1627632" cy="292608"/>
          </a:xfrm>
          <a:prstGeom prst="rect">
            <a:avLst/>
          </a:prstGeom>
          <a:noFill/>
          <a:ln/>
        </p:spPr>
        <p:txBody>
          <a:bodyPr wrap="square" lIns="0" tIns="0" rIns="0" bIns="0" rtlCol="0" anchor="ctr"/>
          <a:lstStyle/>
          <a:p>
            <a:pPr marL="0" indent="0" algn="ctr">
              <a:buNone/>
            </a:pPr>
            <a:r>
              <a:rPr lang="en-US" sz="1500" b="1" dirty="0">
                <a:solidFill>
                  <a:srgbClr val="063B78"/>
                </a:solidFill>
              </a:rPr>
              <a:t>SUHE</a:t>
            </a:r>
            <a:endParaRPr lang="en-US" sz="1500" dirty="0"/>
          </a:p>
        </p:txBody>
      </p:sp>
      <p:sp>
        <p:nvSpPr>
          <p:cNvPr id="15" name="Text 13"/>
          <p:cNvSpPr/>
          <p:nvPr/>
        </p:nvSpPr>
        <p:spPr>
          <a:xfrm>
            <a:off x="3090672" y="3840480"/>
            <a:ext cx="1554480" cy="475488"/>
          </a:xfrm>
          <a:prstGeom prst="rect">
            <a:avLst/>
          </a:prstGeom>
          <a:noFill/>
          <a:ln/>
        </p:spPr>
        <p:txBody>
          <a:bodyPr wrap="square" lIns="0" tIns="0" rIns="0" bIns="0" rtlCol="0" anchor="ctr">
            <a:noAutofit/>
          </a:bodyPr>
          <a:lstStyle/>
          <a:p>
            <a:pPr marL="0" indent="0" algn="ctr">
              <a:buNone/>
            </a:pPr>
            <a:r>
              <a:rPr lang="en-US" sz="1600" dirty="0">
                <a:solidFill>
                  <a:srgbClr val="526170"/>
                </a:solidFill>
              </a:rPr>
              <a:t>tekib usalduslik kontakt</a:t>
            </a:r>
            <a:endParaRPr lang="en-US" sz="1600" dirty="0"/>
          </a:p>
        </p:txBody>
      </p:sp>
      <p:sp>
        <p:nvSpPr>
          <p:cNvPr id="16" name="Shape 14"/>
          <p:cNvSpPr/>
          <p:nvPr/>
        </p:nvSpPr>
        <p:spPr>
          <a:xfrm>
            <a:off x="4901184" y="3145536"/>
            <a:ext cx="274320" cy="530352"/>
          </a:xfrm>
          <a:prstGeom prst="chevron">
            <a:avLst/>
          </a:prstGeom>
          <a:solidFill>
            <a:srgbClr val="A9C7DE"/>
          </a:solidFill>
          <a:ln w="12700">
            <a:solidFill>
              <a:srgbClr val="A9C7DE"/>
            </a:solidFill>
            <a:prstDash val="solid"/>
          </a:ln>
        </p:spPr>
        <p:txBody>
          <a:bodyPr/>
          <a:lstStyle/>
          <a:p>
            <a:endParaRPr lang="et-EE"/>
          </a:p>
        </p:txBody>
      </p:sp>
      <p:sp>
        <p:nvSpPr>
          <p:cNvPr id="17" name="Shape 15"/>
          <p:cNvSpPr/>
          <p:nvPr/>
        </p:nvSpPr>
        <p:spPr>
          <a:xfrm>
            <a:off x="5175504" y="2304288"/>
            <a:ext cx="1993392" cy="2240280"/>
          </a:xfrm>
          <a:prstGeom prst="roundRect">
            <a:avLst>
              <a:gd name="adj" fmla="val 3670"/>
            </a:avLst>
          </a:prstGeom>
          <a:solidFill>
            <a:srgbClr val="FFFFFF"/>
          </a:solidFill>
          <a:ln w="17780">
            <a:solidFill>
              <a:srgbClr val="D7E1E8"/>
            </a:solidFill>
            <a:prstDash val="solid"/>
          </a:ln>
        </p:spPr>
        <p:txBody>
          <a:bodyPr/>
          <a:lstStyle/>
          <a:p>
            <a:endParaRPr lang="et-EE"/>
          </a:p>
        </p:txBody>
      </p:sp>
      <p:sp>
        <p:nvSpPr>
          <p:cNvPr id="18" name="Shape 16"/>
          <p:cNvSpPr/>
          <p:nvPr/>
        </p:nvSpPr>
        <p:spPr>
          <a:xfrm>
            <a:off x="5852160" y="2578608"/>
            <a:ext cx="640080" cy="640080"/>
          </a:xfrm>
          <a:prstGeom prst="ellipse">
            <a:avLst/>
          </a:prstGeom>
          <a:solidFill>
            <a:srgbClr val="F5B942"/>
          </a:solidFill>
          <a:ln w="25400">
            <a:solidFill>
              <a:srgbClr val="FFFFFF"/>
            </a:solidFill>
            <a:prstDash val="solid"/>
          </a:ln>
        </p:spPr>
        <p:txBody>
          <a:bodyPr/>
          <a:lstStyle/>
          <a:p>
            <a:endParaRPr lang="et-EE"/>
          </a:p>
        </p:txBody>
      </p:sp>
      <p:sp>
        <p:nvSpPr>
          <p:cNvPr id="19" name="Text 17"/>
          <p:cNvSpPr/>
          <p:nvPr/>
        </p:nvSpPr>
        <p:spPr>
          <a:xfrm>
            <a:off x="6016752" y="2743200"/>
            <a:ext cx="310896" cy="228600"/>
          </a:xfrm>
          <a:prstGeom prst="rect">
            <a:avLst/>
          </a:prstGeom>
          <a:noFill/>
          <a:ln/>
        </p:spPr>
        <p:txBody>
          <a:bodyPr wrap="square" lIns="0" tIns="0" rIns="0" bIns="0" rtlCol="0" anchor="ctr"/>
          <a:lstStyle/>
          <a:p>
            <a:pPr marL="0" indent="0" algn="ctr">
              <a:buNone/>
            </a:pPr>
            <a:r>
              <a:rPr lang="en-US" sz="1500" b="1" dirty="0">
                <a:solidFill>
                  <a:srgbClr val="17212B"/>
                </a:solidFill>
              </a:rPr>
              <a:t>3</a:t>
            </a:r>
            <a:endParaRPr lang="en-US" sz="1500" dirty="0"/>
          </a:p>
        </p:txBody>
      </p:sp>
      <p:sp>
        <p:nvSpPr>
          <p:cNvPr id="20" name="Text 18"/>
          <p:cNvSpPr/>
          <p:nvPr/>
        </p:nvSpPr>
        <p:spPr>
          <a:xfrm>
            <a:off x="5358384" y="3401568"/>
            <a:ext cx="1627632" cy="292608"/>
          </a:xfrm>
          <a:prstGeom prst="rect">
            <a:avLst/>
          </a:prstGeom>
          <a:noFill/>
          <a:ln/>
        </p:spPr>
        <p:txBody>
          <a:bodyPr wrap="square" lIns="0" tIns="0" rIns="0" bIns="0" rtlCol="0" anchor="ctr"/>
          <a:lstStyle/>
          <a:p>
            <a:pPr marL="0" indent="0" algn="ctr">
              <a:buNone/>
            </a:pPr>
            <a:r>
              <a:rPr lang="en-US" sz="1500" b="1" dirty="0">
                <a:solidFill>
                  <a:srgbClr val="063B78"/>
                </a:solidFill>
              </a:rPr>
              <a:t>MÄRKAMINE</a:t>
            </a:r>
            <a:endParaRPr lang="en-US" sz="1500" dirty="0"/>
          </a:p>
        </p:txBody>
      </p:sp>
      <p:sp>
        <p:nvSpPr>
          <p:cNvPr id="21" name="Text 19"/>
          <p:cNvSpPr/>
          <p:nvPr/>
        </p:nvSpPr>
        <p:spPr>
          <a:xfrm>
            <a:off x="5394960" y="3840480"/>
            <a:ext cx="1554480" cy="475488"/>
          </a:xfrm>
          <a:prstGeom prst="rect">
            <a:avLst/>
          </a:prstGeom>
          <a:noFill/>
          <a:ln/>
        </p:spPr>
        <p:txBody>
          <a:bodyPr wrap="square" lIns="0" tIns="0" rIns="0" bIns="0" rtlCol="0" anchor="ctr">
            <a:noAutofit/>
          </a:bodyPr>
          <a:lstStyle/>
          <a:p>
            <a:pPr marL="0" indent="0" algn="ctr">
              <a:buNone/>
            </a:pPr>
            <a:r>
              <a:rPr lang="en-US" sz="1600" dirty="0">
                <a:solidFill>
                  <a:srgbClr val="526170"/>
                </a:solidFill>
              </a:rPr>
              <a:t>täiskasvanu märkab muutust</a:t>
            </a:r>
            <a:endParaRPr lang="en-US" sz="1600" dirty="0"/>
          </a:p>
        </p:txBody>
      </p:sp>
      <p:sp>
        <p:nvSpPr>
          <p:cNvPr id="22" name="Shape 20"/>
          <p:cNvSpPr/>
          <p:nvPr/>
        </p:nvSpPr>
        <p:spPr>
          <a:xfrm>
            <a:off x="7205472" y="3145536"/>
            <a:ext cx="274320" cy="530352"/>
          </a:xfrm>
          <a:prstGeom prst="chevron">
            <a:avLst/>
          </a:prstGeom>
          <a:solidFill>
            <a:srgbClr val="A9C7DE"/>
          </a:solidFill>
          <a:ln w="12700">
            <a:solidFill>
              <a:srgbClr val="A9C7DE"/>
            </a:solidFill>
            <a:prstDash val="solid"/>
          </a:ln>
        </p:spPr>
        <p:txBody>
          <a:bodyPr/>
          <a:lstStyle/>
          <a:p>
            <a:endParaRPr lang="et-EE"/>
          </a:p>
        </p:txBody>
      </p:sp>
      <p:sp>
        <p:nvSpPr>
          <p:cNvPr id="23" name="Shape 21"/>
          <p:cNvSpPr/>
          <p:nvPr/>
        </p:nvSpPr>
        <p:spPr>
          <a:xfrm>
            <a:off x="7479792" y="2304288"/>
            <a:ext cx="1993392" cy="2240280"/>
          </a:xfrm>
          <a:prstGeom prst="roundRect">
            <a:avLst>
              <a:gd name="adj" fmla="val 3670"/>
            </a:avLst>
          </a:prstGeom>
          <a:solidFill>
            <a:srgbClr val="FFFFFF"/>
          </a:solidFill>
          <a:ln w="17780">
            <a:solidFill>
              <a:srgbClr val="D7E1E8"/>
            </a:solidFill>
            <a:prstDash val="solid"/>
          </a:ln>
        </p:spPr>
        <p:txBody>
          <a:bodyPr/>
          <a:lstStyle/>
          <a:p>
            <a:endParaRPr lang="et-EE"/>
          </a:p>
        </p:txBody>
      </p:sp>
      <p:sp>
        <p:nvSpPr>
          <p:cNvPr id="24" name="Shape 22"/>
          <p:cNvSpPr/>
          <p:nvPr/>
        </p:nvSpPr>
        <p:spPr>
          <a:xfrm>
            <a:off x="8156448" y="2578608"/>
            <a:ext cx="640080" cy="640080"/>
          </a:xfrm>
          <a:prstGeom prst="ellipse">
            <a:avLst/>
          </a:prstGeom>
          <a:solidFill>
            <a:srgbClr val="EE6A5B"/>
          </a:solidFill>
          <a:ln w="25400">
            <a:solidFill>
              <a:srgbClr val="FFFFFF"/>
            </a:solidFill>
            <a:prstDash val="solid"/>
          </a:ln>
        </p:spPr>
        <p:txBody>
          <a:bodyPr/>
          <a:lstStyle/>
          <a:p>
            <a:endParaRPr lang="et-EE"/>
          </a:p>
        </p:txBody>
      </p:sp>
      <p:sp>
        <p:nvSpPr>
          <p:cNvPr id="25" name="Text 23"/>
          <p:cNvSpPr/>
          <p:nvPr/>
        </p:nvSpPr>
        <p:spPr>
          <a:xfrm>
            <a:off x="8321040" y="2743200"/>
            <a:ext cx="310896" cy="228600"/>
          </a:xfrm>
          <a:prstGeom prst="rect">
            <a:avLst/>
          </a:prstGeom>
          <a:noFill/>
          <a:ln/>
        </p:spPr>
        <p:txBody>
          <a:bodyPr wrap="square" lIns="0" tIns="0" rIns="0" bIns="0" rtlCol="0" anchor="ctr"/>
          <a:lstStyle/>
          <a:p>
            <a:pPr marL="0" indent="0" algn="ctr">
              <a:buNone/>
            </a:pPr>
            <a:r>
              <a:rPr lang="en-US" sz="1500" b="1" dirty="0">
                <a:solidFill>
                  <a:srgbClr val="FFFFFF"/>
                </a:solidFill>
              </a:rPr>
              <a:t>4</a:t>
            </a:r>
            <a:endParaRPr lang="en-US" sz="1500" dirty="0"/>
          </a:p>
        </p:txBody>
      </p:sp>
      <p:sp>
        <p:nvSpPr>
          <p:cNvPr id="26" name="Text 24"/>
          <p:cNvSpPr/>
          <p:nvPr/>
        </p:nvSpPr>
        <p:spPr>
          <a:xfrm>
            <a:off x="7662672" y="3401568"/>
            <a:ext cx="1627632" cy="292608"/>
          </a:xfrm>
          <a:prstGeom prst="rect">
            <a:avLst/>
          </a:prstGeom>
          <a:noFill/>
          <a:ln/>
        </p:spPr>
        <p:txBody>
          <a:bodyPr wrap="square" lIns="0" tIns="0" rIns="0" bIns="0" rtlCol="0" anchor="ctr"/>
          <a:lstStyle/>
          <a:p>
            <a:pPr marL="0" indent="0" algn="ctr">
              <a:buNone/>
            </a:pPr>
            <a:r>
              <a:rPr lang="en-US" sz="1500" b="1" dirty="0">
                <a:solidFill>
                  <a:srgbClr val="063B78"/>
                </a:solidFill>
              </a:rPr>
              <a:t>TUGI</a:t>
            </a:r>
            <a:endParaRPr lang="en-US" sz="1500" dirty="0"/>
          </a:p>
        </p:txBody>
      </p:sp>
      <p:sp>
        <p:nvSpPr>
          <p:cNvPr id="27" name="Text 25"/>
          <p:cNvSpPr/>
          <p:nvPr/>
        </p:nvSpPr>
        <p:spPr>
          <a:xfrm>
            <a:off x="7699248" y="3840480"/>
            <a:ext cx="1554480" cy="475488"/>
          </a:xfrm>
          <a:prstGeom prst="rect">
            <a:avLst/>
          </a:prstGeom>
          <a:noFill/>
          <a:ln/>
        </p:spPr>
        <p:txBody>
          <a:bodyPr wrap="square" lIns="0" tIns="0" rIns="0" bIns="0" rtlCol="0" anchor="ctr">
            <a:noAutofit/>
          </a:bodyPr>
          <a:lstStyle/>
          <a:p>
            <a:pPr marL="0" indent="0" algn="ctr">
              <a:buNone/>
            </a:pPr>
            <a:r>
              <a:rPr lang="en-US" sz="1600" dirty="0">
                <a:solidFill>
                  <a:srgbClr val="526170"/>
                </a:solidFill>
              </a:rPr>
              <a:t>kohapealne abi või kohandamine</a:t>
            </a:r>
            <a:endParaRPr lang="en-US" sz="1600" dirty="0"/>
          </a:p>
        </p:txBody>
      </p:sp>
      <p:sp>
        <p:nvSpPr>
          <p:cNvPr id="28" name="Shape 26"/>
          <p:cNvSpPr/>
          <p:nvPr/>
        </p:nvSpPr>
        <p:spPr>
          <a:xfrm>
            <a:off x="9509760" y="3145536"/>
            <a:ext cx="274320" cy="530352"/>
          </a:xfrm>
          <a:prstGeom prst="chevron">
            <a:avLst/>
          </a:prstGeom>
          <a:solidFill>
            <a:srgbClr val="A9C7DE"/>
          </a:solidFill>
          <a:ln w="12700">
            <a:solidFill>
              <a:srgbClr val="A9C7DE"/>
            </a:solidFill>
            <a:prstDash val="solid"/>
          </a:ln>
        </p:spPr>
        <p:txBody>
          <a:bodyPr/>
          <a:lstStyle/>
          <a:p>
            <a:endParaRPr lang="et-EE"/>
          </a:p>
        </p:txBody>
      </p:sp>
      <p:sp>
        <p:nvSpPr>
          <p:cNvPr id="29" name="Shape 27"/>
          <p:cNvSpPr/>
          <p:nvPr/>
        </p:nvSpPr>
        <p:spPr>
          <a:xfrm>
            <a:off x="9784080" y="2304288"/>
            <a:ext cx="1993392" cy="2240280"/>
          </a:xfrm>
          <a:prstGeom prst="roundRect">
            <a:avLst>
              <a:gd name="adj" fmla="val 3670"/>
            </a:avLst>
          </a:prstGeom>
          <a:solidFill>
            <a:srgbClr val="DDF3EC"/>
          </a:solidFill>
          <a:ln w="17780">
            <a:solidFill>
              <a:srgbClr val="15A39A"/>
            </a:solidFill>
            <a:prstDash val="solid"/>
          </a:ln>
        </p:spPr>
        <p:txBody>
          <a:bodyPr/>
          <a:lstStyle/>
          <a:p>
            <a:endParaRPr lang="et-EE"/>
          </a:p>
        </p:txBody>
      </p:sp>
      <p:sp>
        <p:nvSpPr>
          <p:cNvPr id="30" name="Shape 28"/>
          <p:cNvSpPr/>
          <p:nvPr/>
        </p:nvSpPr>
        <p:spPr>
          <a:xfrm>
            <a:off x="10460736" y="2578608"/>
            <a:ext cx="640080" cy="640080"/>
          </a:xfrm>
          <a:prstGeom prst="ellipse">
            <a:avLst/>
          </a:prstGeom>
          <a:solidFill>
            <a:srgbClr val="15A39A"/>
          </a:solidFill>
          <a:ln w="25400">
            <a:solidFill>
              <a:srgbClr val="FFFFFF"/>
            </a:solidFill>
            <a:prstDash val="solid"/>
          </a:ln>
        </p:spPr>
        <p:txBody>
          <a:bodyPr/>
          <a:lstStyle/>
          <a:p>
            <a:endParaRPr lang="et-EE"/>
          </a:p>
        </p:txBody>
      </p:sp>
      <p:sp>
        <p:nvSpPr>
          <p:cNvPr id="31" name="Text 29"/>
          <p:cNvSpPr/>
          <p:nvPr/>
        </p:nvSpPr>
        <p:spPr>
          <a:xfrm>
            <a:off x="10625328" y="2743200"/>
            <a:ext cx="310896" cy="228600"/>
          </a:xfrm>
          <a:prstGeom prst="rect">
            <a:avLst/>
          </a:prstGeom>
          <a:noFill/>
          <a:ln/>
        </p:spPr>
        <p:txBody>
          <a:bodyPr wrap="square" lIns="0" tIns="0" rIns="0" bIns="0" rtlCol="0" anchor="ctr"/>
          <a:lstStyle/>
          <a:p>
            <a:pPr marL="0" indent="0" algn="ctr">
              <a:buNone/>
            </a:pPr>
            <a:r>
              <a:rPr lang="en-US" sz="1500" b="1" dirty="0">
                <a:solidFill>
                  <a:srgbClr val="FFFFFF"/>
                </a:solidFill>
              </a:rPr>
              <a:t>5</a:t>
            </a:r>
            <a:endParaRPr lang="en-US" sz="1500" dirty="0"/>
          </a:p>
        </p:txBody>
      </p:sp>
      <p:sp>
        <p:nvSpPr>
          <p:cNvPr id="32" name="Text 30"/>
          <p:cNvSpPr/>
          <p:nvPr/>
        </p:nvSpPr>
        <p:spPr>
          <a:xfrm>
            <a:off x="9966960" y="3401568"/>
            <a:ext cx="1627632" cy="292608"/>
          </a:xfrm>
          <a:prstGeom prst="rect">
            <a:avLst/>
          </a:prstGeom>
          <a:noFill/>
          <a:ln/>
        </p:spPr>
        <p:txBody>
          <a:bodyPr wrap="square" lIns="0" tIns="0" rIns="0" bIns="0" rtlCol="0" anchor="ctr"/>
          <a:lstStyle/>
          <a:p>
            <a:pPr marL="0" indent="0" algn="ctr">
              <a:buNone/>
            </a:pPr>
            <a:r>
              <a:rPr lang="en-US" sz="1500" b="1" dirty="0">
                <a:solidFill>
                  <a:srgbClr val="063B78"/>
                </a:solidFill>
              </a:rPr>
              <a:t>SUUNAMINE</a:t>
            </a:r>
            <a:endParaRPr lang="en-US" sz="1500" dirty="0"/>
          </a:p>
        </p:txBody>
      </p:sp>
      <p:sp>
        <p:nvSpPr>
          <p:cNvPr id="33" name="Text 31"/>
          <p:cNvSpPr/>
          <p:nvPr/>
        </p:nvSpPr>
        <p:spPr>
          <a:xfrm>
            <a:off x="10003536" y="3840480"/>
            <a:ext cx="1554480" cy="475488"/>
          </a:xfrm>
          <a:prstGeom prst="rect">
            <a:avLst/>
          </a:prstGeom>
          <a:noFill/>
          <a:ln/>
        </p:spPr>
        <p:txBody>
          <a:bodyPr wrap="square" lIns="0" tIns="0" rIns="0" bIns="0" rtlCol="0" anchor="ctr">
            <a:noAutofit/>
          </a:bodyPr>
          <a:lstStyle/>
          <a:p>
            <a:pPr marL="0" indent="0" algn="ctr">
              <a:buNone/>
            </a:pPr>
            <a:r>
              <a:rPr lang="en-US" sz="1600" dirty="0">
                <a:solidFill>
                  <a:srgbClr val="526170"/>
                </a:solidFill>
              </a:rPr>
              <a:t>vajadusel erialateenus</a:t>
            </a:r>
            <a:endParaRPr lang="en-US" sz="1600" dirty="0"/>
          </a:p>
        </p:txBody>
      </p:sp>
      <p:sp>
        <p:nvSpPr>
          <p:cNvPr id="34" name="Text 32"/>
          <p:cNvSpPr/>
          <p:nvPr/>
        </p:nvSpPr>
        <p:spPr>
          <a:xfrm>
            <a:off x="1828800" y="5166360"/>
            <a:ext cx="8549640" cy="457200"/>
          </a:xfrm>
          <a:prstGeom prst="rect">
            <a:avLst/>
          </a:prstGeom>
          <a:solidFill>
            <a:srgbClr val="063B78"/>
          </a:solidFill>
          <a:ln/>
        </p:spPr>
        <p:txBody>
          <a:bodyPr wrap="square" lIns="1016" tIns="1016" rIns="1016" bIns="1016" rtlCol="0" anchor="ctr"/>
          <a:lstStyle/>
          <a:p>
            <a:pPr marL="0" indent="0" algn="ctr">
              <a:buNone/>
            </a:pPr>
            <a:r>
              <a:rPr lang="en-US" sz="1900" b="1" dirty="0">
                <a:solidFill>
                  <a:srgbClr val="FFFFFF"/>
                </a:solidFill>
              </a:rPr>
              <a:t>Mobiilne noorsootöö aitab jõuda ka nooreni, kes ise teenuse juurde ei tule.</a:t>
            </a:r>
            <a:endParaRPr lang="en-US" sz="1900" dirty="0"/>
          </a:p>
        </p:txBody>
      </p:sp>
      <p:sp>
        <p:nvSpPr>
          <p:cNvPr id="36" name="Slide Number Placeholder 0"/>
          <p:cNvSpPr>
            <a:spLocks noGrp="1"/>
          </p:cNvSpPr>
          <p:nvPr>
            <p:ph type="sldNum" sz="quarter" idx="4294967295"/>
          </p:nvPr>
        </p:nvSpPr>
        <p:spPr>
          <a:xfrm>
            <a:off x="11658600" y="6547104"/>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7A8793"/>
                </a:solidFill>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1" cy="1"/>
          <a:chOff x="0" y="0"/>
          <a:chExt cx="1" cy="1"/>
        </a:xfrm>
      </p:grpSpPr>
      <p:sp>
        <p:nvSpPr>
          <p:cNvPr id="2" name="Text 0"/>
          <p:cNvSpPr/>
          <p:nvPr/>
        </p:nvSpPr>
        <p:spPr>
          <a:xfrm>
            <a:off x="548640" y="594360"/>
            <a:ext cx="5303520" cy="256032"/>
          </a:xfrm>
          <a:prstGeom prst="rect">
            <a:avLst/>
          </a:prstGeom>
          <a:noFill/>
          <a:ln/>
        </p:spPr>
        <p:txBody>
          <a:bodyPr wrap="square" lIns="0" tIns="0" rIns="0" bIns="0" rtlCol="0" anchor="ctr"/>
          <a:lstStyle/>
          <a:p>
            <a:pPr marL="0" indent="0">
              <a:buNone/>
            </a:pPr>
            <a:r>
              <a:rPr lang="en-US" sz="1000" b="1" kern="0" spc="120" dirty="0">
                <a:solidFill>
                  <a:srgbClr val="0878D1"/>
                </a:solidFill>
              </a:rPr>
              <a:t>KOV-I ENESEKONTROLL</a:t>
            </a:r>
            <a:endParaRPr lang="en-US" sz="1000" dirty="0"/>
          </a:p>
        </p:txBody>
      </p:sp>
      <p:sp>
        <p:nvSpPr>
          <p:cNvPr id="3" name="Text 1"/>
          <p:cNvSpPr/>
          <p:nvPr/>
        </p:nvSpPr>
        <p:spPr>
          <a:xfrm>
            <a:off x="548640" y="896112"/>
            <a:ext cx="11018520" cy="713232"/>
          </a:xfrm>
          <a:prstGeom prst="rect">
            <a:avLst/>
          </a:prstGeom>
          <a:noFill/>
          <a:ln/>
        </p:spPr>
        <p:txBody>
          <a:bodyPr wrap="square" lIns="0" tIns="0" rIns="0" bIns="0" rtlCol="0" anchor="ctr"/>
          <a:lstStyle/>
          <a:p>
            <a:pPr marL="0" indent="0">
              <a:buNone/>
            </a:pPr>
            <a:r>
              <a:rPr lang="en-US" sz="2700" b="1" dirty="0">
                <a:solidFill>
                  <a:srgbClr val="063B78"/>
                </a:solidFill>
              </a:rPr>
              <a:t>Viis küsimust, </a:t>
            </a:r>
            <a:r>
              <a:rPr lang="en-US" sz="2700" b="1" dirty="0" err="1">
                <a:solidFill>
                  <a:srgbClr val="063B78"/>
                </a:solidFill>
              </a:rPr>
              <a:t>millele</a:t>
            </a:r>
            <a:r>
              <a:rPr lang="en-US" sz="2700" b="1" dirty="0">
                <a:solidFill>
                  <a:srgbClr val="063B78"/>
                </a:solidFill>
              </a:rPr>
              <a:t> </a:t>
            </a:r>
            <a:r>
              <a:rPr lang="et-EE" sz="2700" b="1" dirty="0">
                <a:solidFill>
                  <a:srgbClr val="063B78"/>
                </a:solidFill>
              </a:rPr>
              <a:t>mõelda</a:t>
            </a:r>
            <a:r>
              <a:rPr lang="en-US" sz="2700" b="1" dirty="0">
                <a:solidFill>
                  <a:srgbClr val="063B78"/>
                </a:solidFill>
              </a:rPr>
              <a:t>.</a:t>
            </a:r>
            <a:endParaRPr lang="en-US" sz="2700" dirty="0"/>
          </a:p>
        </p:txBody>
      </p:sp>
      <p:sp>
        <p:nvSpPr>
          <p:cNvPr id="5" name="Shape 3"/>
          <p:cNvSpPr/>
          <p:nvPr/>
        </p:nvSpPr>
        <p:spPr>
          <a:xfrm>
            <a:off x="777240" y="2057400"/>
            <a:ext cx="402336" cy="402336"/>
          </a:xfrm>
          <a:prstGeom prst="ellipse">
            <a:avLst/>
          </a:prstGeom>
          <a:solidFill>
            <a:srgbClr val="0878D1"/>
          </a:solidFill>
          <a:ln w="19050">
            <a:solidFill>
              <a:srgbClr val="FFFFFF"/>
            </a:solidFill>
            <a:prstDash val="solid"/>
          </a:ln>
        </p:spPr>
        <p:txBody>
          <a:bodyPr/>
          <a:lstStyle/>
          <a:p>
            <a:endParaRPr lang="et-EE"/>
          </a:p>
        </p:txBody>
      </p:sp>
      <p:sp>
        <p:nvSpPr>
          <p:cNvPr id="6" name="Text 4"/>
          <p:cNvSpPr/>
          <p:nvPr/>
        </p:nvSpPr>
        <p:spPr>
          <a:xfrm>
            <a:off x="896112" y="2157984"/>
            <a:ext cx="164592" cy="164592"/>
          </a:xfrm>
          <a:prstGeom prst="rect">
            <a:avLst/>
          </a:prstGeom>
          <a:noFill/>
          <a:ln/>
        </p:spPr>
        <p:txBody>
          <a:bodyPr wrap="square" lIns="0" tIns="0" rIns="0" bIns="0" rtlCol="0" anchor="ctr"/>
          <a:lstStyle/>
          <a:p>
            <a:pPr marL="0" indent="0" algn="ctr">
              <a:buNone/>
            </a:pPr>
            <a:r>
              <a:rPr lang="en-US" sz="1100" b="1" dirty="0">
                <a:solidFill>
                  <a:srgbClr val="FFFFFF"/>
                </a:solidFill>
              </a:rPr>
              <a:t>1</a:t>
            </a:r>
            <a:endParaRPr lang="en-US" sz="1100" dirty="0"/>
          </a:p>
        </p:txBody>
      </p:sp>
      <p:sp>
        <p:nvSpPr>
          <p:cNvPr id="7" name="Text 5"/>
          <p:cNvSpPr/>
          <p:nvPr/>
        </p:nvSpPr>
        <p:spPr>
          <a:xfrm>
            <a:off x="1389888" y="2029968"/>
            <a:ext cx="9921240" cy="438912"/>
          </a:xfrm>
          <a:prstGeom prst="rect">
            <a:avLst/>
          </a:prstGeom>
          <a:noFill/>
          <a:ln/>
        </p:spPr>
        <p:txBody>
          <a:bodyPr wrap="square" lIns="0" tIns="0" rIns="0" bIns="0" rtlCol="0" anchor="ctr">
            <a:normAutofit/>
          </a:bodyPr>
          <a:lstStyle/>
          <a:p>
            <a:pPr marL="0" indent="0">
              <a:buNone/>
            </a:pPr>
            <a:r>
              <a:rPr lang="en-US" sz="1550" b="1" dirty="0">
                <a:solidFill>
                  <a:srgbClr val="17212B"/>
                </a:solidFill>
              </a:rPr>
              <a:t>Kas igal noorel on vähemalt üks jõukohane ja </a:t>
            </a:r>
            <a:r>
              <a:rPr lang="en-US" sz="1550" b="1" dirty="0" err="1">
                <a:solidFill>
                  <a:srgbClr val="17212B"/>
                </a:solidFill>
              </a:rPr>
              <a:t>tähenduslik</a:t>
            </a:r>
            <a:r>
              <a:rPr lang="en-US" sz="1550" b="1" dirty="0">
                <a:solidFill>
                  <a:srgbClr val="17212B"/>
                </a:solidFill>
              </a:rPr>
              <a:t> </a:t>
            </a:r>
            <a:r>
              <a:rPr lang="et-EE" sz="1550" b="1" dirty="0">
                <a:solidFill>
                  <a:srgbClr val="17212B"/>
                </a:solidFill>
              </a:rPr>
              <a:t>osalemise </a:t>
            </a:r>
            <a:r>
              <a:rPr lang="en-US" sz="1550" b="1" dirty="0" err="1">
                <a:solidFill>
                  <a:srgbClr val="17212B"/>
                </a:solidFill>
              </a:rPr>
              <a:t>võimalus</a:t>
            </a:r>
            <a:r>
              <a:rPr lang="et-EE" sz="1550" b="1" dirty="0">
                <a:solidFill>
                  <a:srgbClr val="17212B"/>
                </a:solidFill>
              </a:rPr>
              <a:t> pärast kooli</a:t>
            </a:r>
            <a:r>
              <a:rPr lang="en-US" sz="1550" b="1" dirty="0">
                <a:solidFill>
                  <a:srgbClr val="17212B"/>
                </a:solidFill>
              </a:rPr>
              <a:t>?</a:t>
            </a:r>
            <a:endParaRPr lang="en-US" sz="1550" dirty="0"/>
          </a:p>
        </p:txBody>
      </p:sp>
      <p:sp>
        <p:nvSpPr>
          <p:cNvPr id="8" name="Shape 6"/>
          <p:cNvSpPr/>
          <p:nvPr/>
        </p:nvSpPr>
        <p:spPr>
          <a:xfrm>
            <a:off x="1389888" y="2606040"/>
            <a:ext cx="9875520" cy="1"/>
          </a:xfrm>
          <a:prstGeom prst="line">
            <a:avLst/>
          </a:prstGeom>
          <a:noFill/>
          <a:ln w="12700">
            <a:solidFill>
              <a:srgbClr val="D9E3EA"/>
            </a:solidFill>
            <a:prstDash val="solid"/>
          </a:ln>
        </p:spPr>
        <p:txBody>
          <a:bodyPr/>
          <a:lstStyle/>
          <a:p>
            <a:endParaRPr lang="et-EE"/>
          </a:p>
        </p:txBody>
      </p:sp>
      <p:sp>
        <p:nvSpPr>
          <p:cNvPr id="9" name="Shape 7"/>
          <p:cNvSpPr/>
          <p:nvPr/>
        </p:nvSpPr>
        <p:spPr>
          <a:xfrm>
            <a:off x="777240" y="2862072"/>
            <a:ext cx="402336" cy="402336"/>
          </a:xfrm>
          <a:prstGeom prst="ellipse">
            <a:avLst/>
          </a:prstGeom>
          <a:solidFill>
            <a:srgbClr val="0878D1"/>
          </a:solidFill>
          <a:ln w="19050">
            <a:solidFill>
              <a:srgbClr val="FFFFFF"/>
            </a:solidFill>
            <a:prstDash val="solid"/>
          </a:ln>
        </p:spPr>
        <p:txBody>
          <a:bodyPr/>
          <a:lstStyle/>
          <a:p>
            <a:endParaRPr lang="et-EE"/>
          </a:p>
        </p:txBody>
      </p:sp>
      <p:sp>
        <p:nvSpPr>
          <p:cNvPr id="10" name="Text 8"/>
          <p:cNvSpPr/>
          <p:nvPr/>
        </p:nvSpPr>
        <p:spPr>
          <a:xfrm>
            <a:off x="896112" y="2962656"/>
            <a:ext cx="164592" cy="164592"/>
          </a:xfrm>
          <a:prstGeom prst="rect">
            <a:avLst/>
          </a:prstGeom>
          <a:noFill/>
          <a:ln/>
        </p:spPr>
        <p:txBody>
          <a:bodyPr wrap="square" lIns="0" tIns="0" rIns="0" bIns="0" rtlCol="0" anchor="ctr"/>
          <a:lstStyle/>
          <a:p>
            <a:pPr marL="0" indent="0" algn="ctr">
              <a:buNone/>
            </a:pPr>
            <a:r>
              <a:rPr lang="en-US" sz="1100" b="1" dirty="0">
                <a:solidFill>
                  <a:srgbClr val="FFFFFF"/>
                </a:solidFill>
              </a:rPr>
              <a:t>2</a:t>
            </a:r>
            <a:endParaRPr lang="en-US" sz="1100" dirty="0"/>
          </a:p>
        </p:txBody>
      </p:sp>
      <p:sp>
        <p:nvSpPr>
          <p:cNvPr id="11" name="Text 9"/>
          <p:cNvSpPr/>
          <p:nvPr/>
        </p:nvSpPr>
        <p:spPr>
          <a:xfrm>
            <a:off x="1389888" y="2834640"/>
            <a:ext cx="9921240" cy="438912"/>
          </a:xfrm>
          <a:prstGeom prst="rect">
            <a:avLst/>
          </a:prstGeom>
          <a:noFill/>
          <a:ln/>
        </p:spPr>
        <p:txBody>
          <a:bodyPr wrap="square" lIns="0" tIns="0" rIns="0" bIns="0" rtlCol="0" anchor="ctr">
            <a:normAutofit/>
          </a:bodyPr>
          <a:lstStyle/>
          <a:p>
            <a:pPr marL="0" indent="0">
              <a:buNone/>
            </a:pPr>
            <a:r>
              <a:rPr lang="en-US" sz="1550" b="1" dirty="0">
                <a:solidFill>
                  <a:srgbClr val="17212B"/>
                </a:solidFill>
              </a:rPr>
              <a:t>Kas</a:t>
            </a:r>
            <a:r>
              <a:rPr lang="et-EE" sz="1550" b="1" dirty="0">
                <a:solidFill>
                  <a:srgbClr val="17212B"/>
                </a:solidFill>
              </a:rPr>
              <a:t> need</a:t>
            </a:r>
            <a:r>
              <a:rPr lang="en-US" sz="1550" b="1" dirty="0">
                <a:solidFill>
                  <a:srgbClr val="17212B"/>
                </a:solidFill>
              </a:rPr>
              <a:t> </a:t>
            </a:r>
            <a:r>
              <a:rPr lang="en-US" sz="1550" b="1" dirty="0" err="1">
                <a:solidFill>
                  <a:srgbClr val="17212B"/>
                </a:solidFill>
              </a:rPr>
              <a:t>võimalused</a:t>
            </a:r>
            <a:r>
              <a:rPr lang="en-US" sz="1550" b="1" dirty="0">
                <a:solidFill>
                  <a:srgbClr val="17212B"/>
                </a:solidFill>
              </a:rPr>
              <a:t> </a:t>
            </a:r>
            <a:r>
              <a:rPr lang="et-EE" sz="1550" b="1" dirty="0">
                <a:solidFill>
                  <a:srgbClr val="17212B"/>
                </a:solidFill>
              </a:rPr>
              <a:t>on</a:t>
            </a:r>
            <a:r>
              <a:rPr lang="en-US" sz="1550" b="1" dirty="0">
                <a:solidFill>
                  <a:srgbClr val="17212B"/>
                </a:solidFill>
              </a:rPr>
              <a:t> k</a:t>
            </a:r>
            <a:r>
              <a:rPr lang="et-EE" sz="1550" b="1" dirty="0" err="1">
                <a:solidFill>
                  <a:srgbClr val="17212B"/>
                </a:solidFill>
              </a:rPr>
              <a:t>ättesaadavad</a:t>
            </a:r>
            <a:r>
              <a:rPr lang="en-US" sz="1550" b="1" dirty="0">
                <a:solidFill>
                  <a:srgbClr val="17212B"/>
                </a:solidFill>
              </a:rPr>
              <a:t> pärast kooli, õhtuti, nädalavahetusel ja vaheaegadel?</a:t>
            </a:r>
            <a:endParaRPr lang="en-US" sz="1550" dirty="0"/>
          </a:p>
        </p:txBody>
      </p:sp>
      <p:sp>
        <p:nvSpPr>
          <p:cNvPr id="12" name="Shape 10"/>
          <p:cNvSpPr/>
          <p:nvPr/>
        </p:nvSpPr>
        <p:spPr>
          <a:xfrm>
            <a:off x="1389888" y="3410712"/>
            <a:ext cx="9875520" cy="1"/>
          </a:xfrm>
          <a:prstGeom prst="line">
            <a:avLst/>
          </a:prstGeom>
          <a:noFill/>
          <a:ln w="12700">
            <a:solidFill>
              <a:srgbClr val="D9E3EA"/>
            </a:solidFill>
            <a:prstDash val="solid"/>
          </a:ln>
        </p:spPr>
        <p:txBody>
          <a:bodyPr/>
          <a:lstStyle/>
          <a:p>
            <a:endParaRPr lang="et-EE"/>
          </a:p>
        </p:txBody>
      </p:sp>
      <p:sp>
        <p:nvSpPr>
          <p:cNvPr id="13" name="Shape 11"/>
          <p:cNvSpPr/>
          <p:nvPr/>
        </p:nvSpPr>
        <p:spPr>
          <a:xfrm>
            <a:off x="777240" y="3666744"/>
            <a:ext cx="402336" cy="402336"/>
          </a:xfrm>
          <a:prstGeom prst="ellipse">
            <a:avLst/>
          </a:prstGeom>
          <a:solidFill>
            <a:srgbClr val="F5B942"/>
          </a:solidFill>
          <a:ln w="19050">
            <a:solidFill>
              <a:srgbClr val="FFFFFF"/>
            </a:solidFill>
            <a:prstDash val="solid"/>
          </a:ln>
        </p:spPr>
        <p:txBody>
          <a:bodyPr/>
          <a:lstStyle/>
          <a:p>
            <a:endParaRPr lang="et-EE"/>
          </a:p>
        </p:txBody>
      </p:sp>
      <p:sp>
        <p:nvSpPr>
          <p:cNvPr id="14" name="Text 12"/>
          <p:cNvSpPr/>
          <p:nvPr/>
        </p:nvSpPr>
        <p:spPr>
          <a:xfrm>
            <a:off x="896112" y="3767328"/>
            <a:ext cx="164592" cy="164592"/>
          </a:xfrm>
          <a:prstGeom prst="rect">
            <a:avLst/>
          </a:prstGeom>
          <a:noFill/>
          <a:ln/>
        </p:spPr>
        <p:txBody>
          <a:bodyPr wrap="square" lIns="0" tIns="0" rIns="0" bIns="0" rtlCol="0" anchor="ctr"/>
          <a:lstStyle/>
          <a:p>
            <a:pPr marL="0" indent="0" algn="ctr">
              <a:buNone/>
            </a:pPr>
            <a:r>
              <a:rPr lang="en-US" sz="1100" b="1" dirty="0">
                <a:solidFill>
                  <a:srgbClr val="17212B"/>
                </a:solidFill>
              </a:rPr>
              <a:t>3</a:t>
            </a:r>
            <a:endParaRPr lang="en-US" sz="1100" dirty="0"/>
          </a:p>
        </p:txBody>
      </p:sp>
      <p:sp>
        <p:nvSpPr>
          <p:cNvPr id="15" name="Text 13"/>
          <p:cNvSpPr/>
          <p:nvPr/>
        </p:nvSpPr>
        <p:spPr>
          <a:xfrm>
            <a:off x="1389888" y="3639312"/>
            <a:ext cx="9921240" cy="438912"/>
          </a:xfrm>
          <a:prstGeom prst="rect">
            <a:avLst/>
          </a:prstGeom>
          <a:noFill/>
          <a:ln/>
        </p:spPr>
        <p:txBody>
          <a:bodyPr wrap="square" lIns="0" tIns="0" rIns="0" bIns="0" rtlCol="0" anchor="ctr">
            <a:normAutofit/>
          </a:bodyPr>
          <a:lstStyle/>
          <a:p>
            <a:pPr marL="0" indent="0">
              <a:buNone/>
            </a:pPr>
            <a:r>
              <a:rPr lang="en-US" sz="1550" b="1" dirty="0">
                <a:solidFill>
                  <a:srgbClr val="17212B"/>
                </a:solidFill>
              </a:rPr>
              <a:t>Kas transport, hind, info või erivajadus jätab mõne noore ukse taha?</a:t>
            </a:r>
            <a:endParaRPr lang="en-US" sz="1550" dirty="0"/>
          </a:p>
        </p:txBody>
      </p:sp>
      <p:sp>
        <p:nvSpPr>
          <p:cNvPr id="16" name="Shape 14"/>
          <p:cNvSpPr/>
          <p:nvPr/>
        </p:nvSpPr>
        <p:spPr>
          <a:xfrm>
            <a:off x="1389888" y="4215384"/>
            <a:ext cx="9875520" cy="1"/>
          </a:xfrm>
          <a:prstGeom prst="line">
            <a:avLst/>
          </a:prstGeom>
          <a:noFill/>
          <a:ln w="12700">
            <a:solidFill>
              <a:srgbClr val="D9E3EA"/>
            </a:solidFill>
            <a:prstDash val="solid"/>
          </a:ln>
        </p:spPr>
        <p:txBody>
          <a:bodyPr/>
          <a:lstStyle/>
          <a:p>
            <a:endParaRPr lang="et-EE"/>
          </a:p>
        </p:txBody>
      </p:sp>
      <p:sp>
        <p:nvSpPr>
          <p:cNvPr id="17" name="Shape 15"/>
          <p:cNvSpPr/>
          <p:nvPr/>
        </p:nvSpPr>
        <p:spPr>
          <a:xfrm>
            <a:off x="777240" y="4471416"/>
            <a:ext cx="402336" cy="402336"/>
          </a:xfrm>
          <a:prstGeom prst="ellipse">
            <a:avLst/>
          </a:prstGeom>
          <a:solidFill>
            <a:srgbClr val="F5B942"/>
          </a:solidFill>
          <a:ln w="19050">
            <a:solidFill>
              <a:srgbClr val="FFFFFF"/>
            </a:solidFill>
            <a:prstDash val="solid"/>
          </a:ln>
        </p:spPr>
        <p:txBody>
          <a:bodyPr/>
          <a:lstStyle/>
          <a:p>
            <a:endParaRPr lang="et-EE"/>
          </a:p>
        </p:txBody>
      </p:sp>
      <p:sp>
        <p:nvSpPr>
          <p:cNvPr id="18" name="Text 16"/>
          <p:cNvSpPr/>
          <p:nvPr/>
        </p:nvSpPr>
        <p:spPr>
          <a:xfrm>
            <a:off x="896112" y="4572000"/>
            <a:ext cx="164592" cy="164592"/>
          </a:xfrm>
          <a:prstGeom prst="rect">
            <a:avLst/>
          </a:prstGeom>
          <a:noFill/>
          <a:ln/>
        </p:spPr>
        <p:txBody>
          <a:bodyPr wrap="square" lIns="0" tIns="0" rIns="0" bIns="0" rtlCol="0" anchor="ctr"/>
          <a:lstStyle/>
          <a:p>
            <a:pPr marL="0" indent="0" algn="ctr">
              <a:buNone/>
            </a:pPr>
            <a:r>
              <a:rPr lang="en-US" sz="1100" b="1" dirty="0">
                <a:solidFill>
                  <a:srgbClr val="17212B"/>
                </a:solidFill>
              </a:rPr>
              <a:t>4</a:t>
            </a:r>
            <a:endParaRPr lang="en-US" sz="1100" dirty="0"/>
          </a:p>
        </p:txBody>
      </p:sp>
      <p:sp>
        <p:nvSpPr>
          <p:cNvPr id="19" name="Text 17"/>
          <p:cNvSpPr/>
          <p:nvPr/>
        </p:nvSpPr>
        <p:spPr>
          <a:xfrm>
            <a:off x="1389888" y="4443984"/>
            <a:ext cx="9921240" cy="438912"/>
          </a:xfrm>
          <a:prstGeom prst="rect">
            <a:avLst/>
          </a:prstGeom>
          <a:noFill/>
          <a:ln/>
        </p:spPr>
        <p:txBody>
          <a:bodyPr wrap="square" lIns="0" tIns="0" rIns="0" bIns="0" rtlCol="0" anchor="ctr">
            <a:normAutofit/>
          </a:bodyPr>
          <a:lstStyle/>
          <a:p>
            <a:pPr marL="0" indent="0">
              <a:buNone/>
            </a:pPr>
            <a:r>
              <a:rPr lang="en-US" sz="1550" b="1" dirty="0">
                <a:solidFill>
                  <a:srgbClr val="17212B"/>
                </a:solidFill>
              </a:rPr>
              <a:t>Kas </a:t>
            </a:r>
            <a:r>
              <a:rPr lang="et-EE" sz="1550" b="1" dirty="0">
                <a:solidFill>
                  <a:srgbClr val="17212B"/>
                </a:solidFill>
              </a:rPr>
              <a:t>noori kaasatakse ja neil on</a:t>
            </a:r>
            <a:r>
              <a:rPr lang="en-US" sz="1550" b="1" dirty="0">
                <a:solidFill>
                  <a:srgbClr val="17212B"/>
                </a:solidFill>
              </a:rPr>
              <a:t> päris otsustusõigus teenuste kujundamisel?</a:t>
            </a:r>
            <a:endParaRPr lang="en-US" sz="1550" dirty="0"/>
          </a:p>
        </p:txBody>
      </p:sp>
      <p:sp>
        <p:nvSpPr>
          <p:cNvPr id="20" name="Shape 18"/>
          <p:cNvSpPr/>
          <p:nvPr/>
        </p:nvSpPr>
        <p:spPr>
          <a:xfrm>
            <a:off x="1389888" y="5020056"/>
            <a:ext cx="9875520" cy="1"/>
          </a:xfrm>
          <a:prstGeom prst="line">
            <a:avLst/>
          </a:prstGeom>
          <a:noFill/>
          <a:ln w="12700">
            <a:solidFill>
              <a:srgbClr val="D9E3EA"/>
            </a:solidFill>
            <a:prstDash val="solid"/>
          </a:ln>
        </p:spPr>
        <p:txBody>
          <a:bodyPr/>
          <a:lstStyle/>
          <a:p>
            <a:endParaRPr lang="et-EE"/>
          </a:p>
        </p:txBody>
      </p:sp>
      <p:sp>
        <p:nvSpPr>
          <p:cNvPr id="21" name="Shape 19"/>
          <p:cNvSpPr/>
          <p:nvPr/>
        </p:nvSpPr>
        <p:spPr>
          <a:xfrm>
            <a:off x="777240" y="5276088"/>
            <a:ext cx="402336" cy="402336"/>
          </a:xfrm>
          <a:prstGeom prst="ellipse">
            <a:avLst/>
          </a:prstGeom>
          <a:solidFill>
            <a:srgbClr val="15A39A"/>
          </a:solidFill>
          <a:ln w="19050">
            <a:solidFill>
              <a:srgbClr val="FFFFFF"/>
            </a:solidFill>
            <a:prstDash val="solid"/>
          </a:ln>
        </p:spPr>
        <p:txBody>
          <a:bodyPr/>
          <a:lstStyle/>
          <a:p>
            <a:endParaRPr lang="et-EE"/>
          </a:p>
        </p:txBody>
      </p:sp>
      <p:sp>
        <p:nvSpPr>
          <p:cNvPr id="22" name="Text 20"/>
          <p:cNvSpPr/>
          <p:nvPr/>
        </p:nvSpPr>
        <p:spPr>
          <a:xfrm>
            <a:off x="896112" y="5376672"/>
            <a:ext cx="164592" cy="164592"/>
          </a:xfrm>
          <a:prstGeom prst="rect">
            <a:avLst/>
          </a:prstGeom>
          <a:noFill/>
          <a:ln/>
        </p:spPr>
        <p:txBody>
          <a:bodyPr wrap="square" lIns="0" tIns="0" rIns="0" bIns="0" rtlCol="0" anchor="ctr"/>
          <a:lstStyle/>
          <a:p>
            <a:pPr marL="0" indent="0" algn="ctr">
              <a:buNone/>
            </a:pPr>
            <a:r>
              <a:rPr lang="en-US" sz="1100" b="1" dirty="0">
                <a:solidFill>
                  <a:srgbClr val="FFFFFF"/>
                </a:solidFill>
              </a:rPr>
              <a:t>5</a:t>
            </a:r>
            <a:endParaRPr lang="en-US" sz="1100" dirty="0"/>
          </a:p>
        </p:txBody>
      </p:sp>
      <p:sp>
        <p:nvSpPr>
          <p:cNvPr id="23" name="Text 21"/>
          <p:cNvSpPr/>
          <p:nvPr/>
        </p:nvSpPr>
        <p:spPr>
          <a:xfrm>
            <a:off x="1389888" y="5248656"/>
            <a:ext cx="9921240" cy="438912"/>
          </a:xfrm>
          <a:prstGeom prst="rect">
            <a:avLst/>
          </a:prstGeom>
          <a:noFill/>
          <a:ln/>
        </p:spPr>
        <p:txBody>
          <a:bodyPr wrap="square" lIns="0" tIns="0" rIns="0" bIns="0" rtlCol="0" anchor="ctr">
            <a:normAutofit/>
          </a:bodyPr>
          <a:lstStyle/>
          <a:p>
            <a:pPr marL="0" indent="0">
              <a:buNone/>
            </a:pPr>
            <a:r>
              <a:rPr lang="en-US" sz="1550" b="1" dirty="0">
                <a:solidFill>
                  <a:srgbClr val="17212B"/>
                </a:solidFill>
              </a:rPr>
              <a:t>Kas noorsootöö, </a:t>
            </a:r>
            <a:r>
              <a:rPr lang="et-EE" sz="1550" b="1" dirty="0">
                <a:solidFill>
                  <a:srgbClr val="17212B"/>
                </a:solidFill>
              </a:rPr>
              <a:t>huvikool, </a:t>
            </a:r>
            <a:r>
              <a:rPr lang="en-US" sz="1550" b="1" dirty="0" err="1">
                <a:solidFill>
                  <a:srgbClr val="17212B"/>
                </a:solidFill>
              </a:rPr>
              <a:t>kool</a:t>
            </a:r>
            <a:r>
              <a:rPr lang="en-US" sz="1550" b="1" dirty="0">
                <a:solidFill>
                  <a:srgbClr val="17212B"/>
                </a:solidFill>
              </a:rPr>
              <a:t>, sotsiaal-, kultuuri- ja spordivaldkond </a:t>
            </a:r>
            <a:r>
              <a:rPr lang="en-US" sz="1550" b="1" dirty="0" err="1">
                <a:solidFill>
                  <a:srgbClr val="17212B"/>
                </a:solidFill>
              </a:rPr>
              <a:t>tegutsevad</a:t>
            </a:r>
            <a:r>
              <a:rPr lang="en-US" sz="1550" b="1" dirty="0">
                <a:solidFill>
                  <a:srgbClr val="17212B"/>
                </a:solidFill>
              </a:rPr>
              <a:t> </a:t>
            </a:r>
            <a:r>
              <a:rPr lang="et-EE" sz="1550" b="1" dirty="0">
                <a:solidFill>
                  <a:srgbClr val="17212B"/>
                </a:solidFill>
              </a:rPr>
              <a:t>hästitoimiva</a:t>
            </a:r>
            <a:r>
              <a:rPr lang="en-US" sz="1550" b="1" dirty="0">
                <a:solidFill>
                  <a:srgbClr val="17212B"/>
                </a:solidFill>
              </a:rPr>
              <a:t> võrgustikuna?</a:t>
            </a:r>
            <a:endParaRPr lang="en-US" sz="1550" dirty="0"/>
          </a:p>
        </p:txBody>
      </p:sp>
      <p:sp>
        <p:nvSpPr>
          <p:cNvPr id="24" name="Shape 22"/>
          <p:cNvSpPr/>
          <p:nvPr/>
        </p:nvSpPr>
        <p:spPr>
          <a:xfrm>
            <a:off x="1389888" y="5824728"/>
            <a:ext cx="9875520" cy="1"/>
          </a:xfrm>
          <a:prstGeom prst="line">
            <a:avLst/>
          </a:prstGeom>
          <a:noFill/>
          <a:ln w="12700">
            <a:solidFill>
              <a:srgbClr val="D9E3EA"/>
            </a:solidFill>
            <a:prstDash val="solid"/>
          </a:ln>
        </p:spPr>
        <p:txBody>
          <a:bodyPr/>
          <a:lstStyle/>
          <a:p>
            <a:endParaRPr lang="et-EE"/>
          </a:p>
        </p:txBody>
      </p:sp>
      <p:sp>
        <p:nvSpPr>
          <p:cNvPr id="26" name="Slide Number Placeholder 0"/>
          <p:cNvSpPr>
            <a:spLocks noGrp="1"/>
          </p:cNvSpPr>
          <p:nvPr>
            <p:ph type="sldNum" sz="quarter" idx="4294967295"/>
          </p:nvPr>
        </p:nvSpPr>
        <p:spPr>
          <a:xfrm>
            <a:off x="11658600" y="6547104"/>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7A8793"/>
                </a:solidFill>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063B78"/>
        </a:solidFill>
        <a:effectLst/>
      </p:bgPr>
    </p:bg>
    <p:spTree>
      <p:nvGrpSpPr>
        <p:cNvPr id="1" name=""/>
        <p:cNvGrpSpPr/>
        <p:nvPr/>
      </p:nvGrpSpPr>
      <p:grpSpPr>
        <a:xfrm>
          <a:off x="0" y="0"/>
          <a:ext cx="1" cy="1"/>
          <a:chOff x="0" y="0"/>
          <a:chExt cx="1" cy="1"/>
        </a:xfrm>
      </p:grpSpPr>
      <p:sp>
        <p:nvSpPr>
          <p:cNvPr id="2" name="Text 0"/>
          <p:cNvSpPr/>
          <p:nvPr/>
        </p:nvSpPr>
        <p:spPr>
          <a:xfrm>
            <a:off x="713232" y="804672"/>
            <a:ext cx="10789920" cy="1143000"/>
          </a:xfrm>
          <a:prstGeom prst="rect">
            <a:avLst/>
          </a:prstGeom>
          <a:noFill/>
          <a:ln/>
        </p:spPr>
        <p:txBody>
          <a:bodyPr wrap="square" lIns="0" tIns="0" rIns="0" bIns="0" rtlCol="0" anchor="ctr"/>
          <a:lstStyle/>
          <a:p>
            <a:pPr marL="0" indent="0" algn="ctr">
              <a:buNone/>
            </a:pPr>
            <a:r>
              <a:rPr lang="en-US" sz="3100" b="1" dirty="0">
                <a:solidFill>
                  <a:srgbClr val="FFFFFF"/>
                </a:solidFill>
              </a:rPr>
              <a:t>MEIE ENDA VALIDA ON,</a:t>
            </a:r>
            <a:endParaRPr lang="en-US" sz="3100" dirty="0"/>
          </a:p>
          <a:p>
            <a:pPr marL="0" indent="0" algn="ctr">
              <a:buNone/>
            </a:pPr>
            <a:r>
              <a:rPr lang="en-US" sz="3100" b="1" dirty="0">
                <a:solidFill>
                  <a:srgbClr val="FFFFFF"/>
                </a:solidFill>
              </a:rPr>
              <a:t>MILLISE PILGUGA ME NOORT VAATAME.</a:t>
            </a:r>
            <a:endParaRPr lang="en-US" sz="3100" dirty="0"/>
          </a:p>
        </p:txBody>
      </p:sp>
      <p:pic>
        <p:nvPicPr>
          <p:cNvPr id="3" name="Image 0" descr="/mnt/data/orig_extract/ppt/media/image18.png"/>
          <p:cNvPicPr>
            <a:picLocks noChangeAspect="1"/>
          </p:cNvPicPr>
          <p:nvPr/>
        </p:nvPicPr>
        <p:blipFill>
          <a:blip r:embed="rId3"/>
          <a:stretch>
            <a:fillRect/>
          </a:stretch>
        </p:blipFill>
        <p:spPr>
          <a:xfrm>
            <a:off x="4046692" y="2212848"/>
            <a:ext cx="4104711" cy="2194560"/>
          </a:xfrm>
          <a:prstGeom prst="rect">
            <a:avLst/>
          </a:prstGeom>
        </p:spPr>
      </p:pic>
      <p:sp>
        <p:nvSpPr>
          <p:cNvPr id="4" name="Shape 1"/>
          <p:cNvSpPr/>
          <p:nvPr/>
        </p:nvSpPr>
        <p:spPr>
          <a:xfrm>
            <a:off x="1024128" y="4882896"/>
            <a:ext cx="2971800" cy="393192"/>
          </a:xfrm>
          <a:prstGeom prst="roundRect">
            <a:avLst>
              <a:gd name="adj" fmla="val 18605"/>
            </a:avLst>
          </a:prstGeom>
          <a:solidFill>
            <a:srgbClr val="EE6A5B"/>
          </a:solidFill>
          <a:ln w="12700">
            <a:solidFill>
              <a:srgbClr val="EE6A5B"/>
            </a:solidFill>
            <a:prstDash val="solid"/>
          </a:ln>
        </p:spPr>
        <p:txBody>
          <a:bodyPr/>
          <a:lstStyle/>
          <a:p>
            <a:endParaRPr lang="et-EE"/>
          </a:p>
        </p:txBody>
      </p:sp>
      <p:sp>
        <p:nvSpPr>
          <p:cNvPr id="5" name="Text 2"/>
          <p:cNvSpPr/>
          <p:nvPr/>
        </p:nvSpPr>
        <p:spPr>
          <a:xfrm>
            <a:off x="1088136" y="4956048"/>
            <a:ext cx="2843784" cy="201168"/>
          </a:xfrm>
          <a:prstGeom prst="rect">
            <a:avLst/>
          </a:prstGeom>
          <a:noFill/>
          <a:ln/>
        </p:spPr>
        <p:txBody>
          <a:bodyPr wrap="square" lIns="0" tIns="0" rIns="0" bIns="0" rtlCol="0" anchor="ctr">
            <a:noAutofit/>
          </a:bodyPr>
          <a:lstStyle/>
          <a:p>
            <a:pPr marL="0" indent="0" algn="ctr">
              <a:buNone/>
            </a:pPr>
            <a:r>
              <a:rPr lang="en-US" sz="1400" b="1" dirty="0">
                <a:solidFill>
                  <a:srgbClr val="FFFFFF"/>
                </a:solidFill>
              </a:rPr>
              <a:t>PROBLEEM, MIDA PARANDADA?</a:t>
            </a:r>
            <a:endParaRPr lang="en-US" sz="1400" dirty="0"/>
          </a:p>
        </p:txBody>
      </p:sp>
      <p:sp>
        <p:nvSpPr>
          <p:cNvPr id="6" name="Shape 3"/>
          <p:cNvSpPr/>
          <p:nvPr/>
        </p:nvSpPr>
        <p:spPr>
          <a:xfrm>
            <a:off x="4608576" y="4882896"/>
            <a:ext cx="2971800" cy="393192"/>
          </a:xfrm>
          <a:prstGeom prst="roundRect">
            <a:avLst>
              <a:gd name="adj" fmla="val 18605"/>
            </a:avLst>
          </a:prstGeom>
          <a:solidFill>
            <a:srgbClr val="F5B942"/>
          </a:solidFill>
          <a:ln w="12700">
            <a:solidFill>
              <a:srgbClr val="F5B942"/>
            </a:solidFill>
            <a:prstDash val="solid"/>
          </a:ln>
        </p:spPr>
        <p:txBody>
          <a:bodyPr/>
          <a:lstStyle/>
          <a:p>
            <a:endParaRPr lang="et-EE"/>
          </a:p>
        </p:txBody>
      </p:sp>
      <p:sp>
        <p:nvSpPr>
          <p:cNvPr id="7" name="Text 4"/>
          <p:cNvSpPr/>
          <p:nvPr/>
        </p:nvSpPr>
        <p:spPr>
          <a:xfrm>
            <a:off x="4672584" y="4956048"/>
            <a:ext cx="2843784" cy="201168"/>
          </a:xfrm>
          <a:prstGeom prst="rect">
            <a:avLst/>
          </a:prstGeom>
          <a:noFill/>
          <a:ln/>
        </p:spPr>
        <p:txBody>
          <a:bodyPr wrap="square" lIns="0" tIns="0" rIns="0" bIns="0" rtlCol="0" anchor="ctr">
            <a:noAutofit/>
          </a:bodyPr>
          <a:lstStyle/>
          <a:p>
            <a:pPr marL="0" indent="0" algn="ctr">
              <a:buNone/>
            </a:pPr>
            <a:r>
              <a:rPr lang="en-US" sz="1400" b="1" dirty="0">
                <a:solidFill>
                  <a:srgbClr val="FFFFFF"/>
                </a:solidFill>
              </a:rPr>
              <a:t>NOOR, KEDA TOETADA?</a:t>
            </a:r>
            <a:endParaRPr lang="en-US" sz="1400" dirty="0"/>
          </a:p>
        </p:txBody>
      </p:sp>
      <p:sp>
        <p:nvSpPr>
          <p:cNvPr id="8" name="Shape 5"/>
          <p:cNvSpPr/>
          <p:nvPr/>
        </p:nvSpPr>
        <p:spPr>
          <a:xfrm>
            <a:off x="8193024" y="4882896"/>
            <a:ext cx="2971800" cy="393192"/>
          </a:xfrm>
          <a:prstGeom prst="roundRect">
            <a:avLst>
              <a:gd name="adj" fmla="val 18605"/>
            </a:avLst>
          </a:prstGeom>
          <a:solidFill>
            <a:srgbClr val="15A39A"/>
          </a:solidFill>
          <a:ln w="12700">
            <a:solidFill>
              <a:srgbClr val="15A39A"/>
            </a:solidFill>
            <a:prstDash val="solid"/>
          </a:ln>
        </p:spPr>
        <p:txBody>
          <a:bodyPr/>
          <a:lstStyle/>
          <a:p>
            <a:endParaRPr lang="et-EE"/>
          </a:p>
        </p:txBody>
      </p:sp>
      <p:sp>
        <p:nvSpPr>
          <p:cNvPr id="9" name="Text 6"/>
          <p:cNvSpPr/>
          <p:nvPr/>
        </p:nvSpPr>
        <p:spPr>
          <a:xfrm>
            <a:off x="8257032" y="4956048"/>
            <a:ext cx="2843784" cy="201168"/>
          </a:xfrm>
          <a:prstGeom prst="rect">
            <a:avLst/>
          </a:prstGeom>
          <a:noFill/>
          <a:ln/>
        </p:spPr>
        <p:txBody>
          <a:bodyPr wrap="square" lIns="0" tIns="0" rIns="0" bIns="0" rtlCol="0" anchor="ctr">
            <a:noAutofit/>
          </a:bodyPr>
          <a:lstStyle/>
          <a:p>
            <a:pPr marL="0" indent="0" algn="ctr">
              <a:buNone/>
            </a:pPr>
            <a:r>
              <a:rPr lang="en-US" sz="1400" b="1" dirty="0">
                <a:solidFill>
                  <a:srgbClr val="FFFFFF"/>
                </a:solidFill>
              </a:rPr>
              <a:t>PARTNER, KEDA KAASATA?</a:t>
            </a:r>
            <a:endParaRPr lang="en-US" sz="1400" dirty="0"/>
          </a:p>
        </p:txBody>
      </p:sp>
      <p:sp>
        <p:nvSpPr>
          <p:cNvPr id="10" name="Text 7"/>
          <p:cNvSpPr/>
          <p:nvPr/>
        </p:nvSpPr>
        <p:spPr>
          <a:xfrm>
            <a:off x="1097280" y="5806440"/>
            <a:ext cx="10012680" cy="438912"/>
          </a:xfrm>
          <a:prstGeom prst="rect">
            <a:avLst/>
          </a:prstGeom>
          <a:noFill/>
          <a:ln/>
        </p:spPr>
        <p:txBody>
          <a:bodyPr wrap="square" lIns="0" tIns="0" rIns="0" bIns="0" rtlCol="0" anchor="ctr"/>
          <a:lstStyle/>
          <a:p>
            <a:pPr marL="0" indent="0" algn="ctr">
              <a:buNone/>
            </a:pPr>
            <a:r>
              <a:rPr lang="en-US" sz="2200" b="1" dirty="0">
                <a:solidFill>
                  <a:srgbClr val="CFE8FB"/>
                </a:solidFill>
              </a:rPr>
              <a:t>Loome noortele koha, </a:t>
            </a:r>
            <a:r>
              <a:rPr lang="et-EE" sz="2200" b="1" dirty="0">
                <a:solidFill>
                  <a:srgbClr val="CFE8FB"/>
                </a:solidFill>
              </a:rPr>
              <a:t>anname neile </a:t>
            </a:r>
            <a:r>
              <a:rPr lang="en-US" sz="2200" b="1" dirty="0" err="1">
                <a:solidFill>
                  <a:srgbClr val="CFE8FB"/>
                </a:solidFill>
              </a:rPr>
              <a:t>hääle</a:t>
            </a:r>
            <a:r>
              <a:rPr lang="en-US" sz="2200" b="1" dirty="0">
                <a:solidFill>
                  <a:srgbClr val="CFE8FB"/>
                </a:solidFill>
              </a:rPr>
              <a:t> ja võimaluse panustada.</a:t>
            </a:r>
            <a:endParaRPr lang="en-US" sz="2200" dirty="0"/>
          </a:p>
        </p:txBody>
      </p:sp>
      <p:sp>
        <p:nvSpPr>
          <p:cNvPr id="25" name="Slide Number Placeholder 0"/>
          <p:cNvSpPr>
            <a:spLocks noGrp="1"/>
          </p:cNvSpPr>
          <p:nvPr>
            <p:ph type="sldNum" sz="quarter" idx="4294967295"/>
          </p:nvPr>
        </p:nvSpPr>
        <p:spPr>
          <a:xfrm>
            <a:off x="11658600" y="6547104"/>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7A8793"/>
                </a:solidFill>
              </a:defRPr>
            </a:lvl1pPr>
          </a:lstStyle>
          <a:p>
            <a:pPr algn="l"/>
            <a:fld id="{F7021451-1387-4CA6-816F-3879F97B5CBC}" type="slidenum">
              <a:rPr lang="en-US" b="0"/>
              <a:t>11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TotalTime>
  <Words>1507</Words>
  <Application>Microsoft Office PowerPoint</Application>
  <PresentationFormat>Laiekraan</PresentationFormat>
  <Paragraphs>186</Paragraphs>
  <Slides>11</Slides>
  <Notes>11</Notes>
  <HiddenSlides>0</HiddenSlides>
  <MMClips>0</MMClips>
  <ScaleCrop>false</ScaleCrop>
  <HeadingPairs>
    <vt:vector size="6" baseType="variant">
      <vt:variant>
        <vt:lpstr>Kasutatud fondid</vt:lpstr>
      </vt:variant>
      <vt:variant>
        <vt:i4>2</vt:i4>
      </vt:variant>
      <vt:variant>
        <vt:lpstr>Kujundus</vt:lpstr>
      </vt:variant>
      <vt:variant>
        <vt:i4>1</vt:i4>
      </vt:variant>
      <vt:variant>
        <vt:lpstr>Slaidipealkirjad</vt:lpstr>
      </vt:variant>
      <vt:variant>
        <vt:i4>11</vt:i4>
      </vt:variant>
    </vt:vector>
  </HeadingPairs>
  <TitlesOfParts>
    <vt:vector size="14" baseType="lpstr">
      <vt:lpstr>Aptos</vt:lpstr>
      <vt:lpstr>Arial</vt:lpstr>
      <vt:lpstr>Office Theme</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vector>
  </TitlesOfParts>
  <Company>Haridus- ja Teadusministeerium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Kas noor on probleem või võimalus?</dc:title>
  <dc:subject>Noorsootöö ja huviharidus kui universaalne ennetus</dc:subject>
  <dc:creator>Heili Griffith - HTM</dc:creator>
  <cp:lastModifiedBy>Heili Griffith - HTM</cp:lastModifiedBy>
  <cp:revision>9</cp:revision>
  <dcterms:created xsi:type="dcterms:W3CDTF">2026-10-23T17:41:17Z</dcterms:created>
  <dcterms:modified xsi:type="dcterms:W3CDTF">2026-10-29T14:01:29Z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2026-10-23T17:45:39Z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8fe098d2-428d-4bd4-9803-7195fe96f0e2</vt:lpwstr>
  </property>
  <property fmtid="{D5CDD505-2E9C-101B-9397-08002B2CF9AE}" pid="7" name="MSIP_Label_defa4170-0d19-0005-0004-bc88714345d2_ActionId">
    <vt:lpwstr>19651a78-7859-4470-a494-9a1ae0d3e1d3</vt:lpwstr>
  </property>
  <property fmtid="{D5CDD505-2E9C-101B-9397-08002B2CF9AE}" pid="8" name="MSIP_Label_defa4170-0d19-0005-0004-bc88714345d2_ContentBits">
    <vt:lpwstr>0</vt:lpwstr>
  </property>
  <property fmtid="{D5CDD505-2E9C-101B-9397-08002B2CF9AE}" pid="9" name="MSIP_Label_defa4170-0d19-0005-0004-bc88714345d2_Tag">
    <vt:lpwstr>10, 3, 0, 2</vt:lpwstr>
  </property>
</Properties>
</file>