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3"/>
  </p:notesMasterIdLst>
  <p:sldIdLst>
    <p:sldId id="524" r:id="rId3"/>
    <p:sldId id="525" r:id="rId4"/>
    <p:sldId id="526" r:id="rId5"/>
    <p:sldId id="527" r:id="rId6"/>
    <p:sldId id="528" r:id="rId7"/>
    <p:sldId id="534" r:id="rId8"/>
    <p:sldId id="530" r:id="rId9"/>
    <p:sldId id="531" r:id="rId10"/>
    <p:sldId id="532" r:id="rId11"/>
    <p:sldId id="533" r:id="rId12"/>
  </p:sldIdLst>
  <p:sldSz cx="12192000" cy="6858000"/>
  <p:notesSz cx="6858000" cy="9144000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0" autoAdjust="0"/>
    <p:restoredTop sz="72628" autoAdjust="0"/>
  </p:normalViewPr>
  <p:slideViewPr>
    <p:cSldViewPr snapToGrid="0">
      <p:cViewPr varScale="1">
        <p:scale>
          <a:sx n="49" d="100"/>
          <a:sy n="49" d="100"/>
        </p:scale>
        <p:origin x="336" y="52"/>
      </p:cViewPr>
      <p:guideLst/>
    </p:cSldViewPr>
  </p:slideViewPr>
  <p:outlineViewPr>
    <p:cViewPr>
      <p:scale>
        <a:sx n="33" d="100"/>
        <a:sy n="33" d="100"/>
      </p:scale>
      <p:origin x="0" y="-619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B533DF-F156-4772-8D9C-CD5BCBAE4EC6}" type="datetimeFigureOut">
              <a:rPr lang="et-EE" smtClean="0"/>
              <a:t>28.10.2026</a:t>
            </a:fld>
            <a:endParaRPr lang="et-E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t-E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3F426A-DB55-4719-A3DB-6A40C4588A74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7867367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3F426A-DB55-4719-A3DB-6A40C4588A74}" type="slidenum">
              <a:rPr lang="et-EE" smtClean="0"/>
              <a:t>1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6758051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F3DF4A-1AB4-47D1-8E55-535F0186C8B8}" type="slidenum">
              <a:rPr kumimoji="0" lang="et-E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t-E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4086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8EDEB-DE53-432C-B8C2-872C1B3167B5}" type="datetime1">
              <a:rPr lang="et-EE" smtClean="0"/>
              <a:t>28.10.2026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77DE48-E9F8-4896-B30C-4E9C660D5C13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558278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EAC6-7F68-4C46-AB93-EFA3E76DAADE}" type="datetime1">
              <a:rPr lang="et-EE" smtClean="0"/>
              <a:t>28.10.2026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DE48-E9F8-4896-B30C-4E9C660D5C13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108630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CAD25-509E-48EB-8840-66A6467FEC21}" type="datetime1">
              <a:rPr lang="et-EE" smtClean="0"/>
              <a:t>28.10.2026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DE48-E9F8-4896-B30C-4E9C660D5C13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871496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084082"/>
            <a:ext cx="5181600" cy="509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084082"/>
            <a:ext cx="5181600" cy="509288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t-EE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BCFA6-0A8D-4BA6-B927-7312E678FADD}" type="datetime1">
              <a:rPr lang="et-EE" smtClean="0"/>
              <a:t>28.10.2026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DE48-E9F8-4896-B30C-4E9C660D5C13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610194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F1335-381E-41F1-95D7-AC5337D45509}" type="datetime1">
              <a:rPr lang="et-EE" smtClean="0"/>
              <a:t>28.10.2026</a:t>
            </a:fld>
            <a:endParaRPr lang="et-E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DE48-E9F8-4896-B30C-4E9C660D5C13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870861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60888-7E55-496D-BEAC-F158D347B983}" type="datetime1">
              <a:rPr lang="et-EE" smtClean="0"/>
              <a:t>28.10.2026</a:t>
            </a:fld>
            <a:endParaRPr 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DE48-E9F8-4896-B30C-4E9C660D5C13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18983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DE5AC-F7A1-4365-BFEE-6446FDA803B6}" type="datetime1">
              <a:rPr lang="et-EE" smtClean="0"/>
              <a:t>28.10.2026</a:t>
            </a:fld>
            <a:endParaRPr lang="et-E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DE48-E9F8-4896-B30C-4E9C660D5C13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383767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E7E95-8F19-4646-BE51-DE48EC3B4CCC}" type="datetime1">
              <a:rPr lang="et-EE" smtClean="0"/>
              <a:t>28.10.2026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DE48-E9F8-4896-B30C-4E9C660D5C13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285439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F18B7-E3AD-4CEE-BFDC-2A35B87CCBD7}" type="datetime1">
              <a:rPr lang="et-EE" smtClean="0"/>
              <a:t>28.10.2026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DE48-E9F8-4896-B30C-4E9C660D5C13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903243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972D6-496B-41B0-BD06-29DB7E800310}" type="datetime1">
              <a:rPr lang="et-EE" smtClean="0"/>
              <a:t>28.10.2026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DE48-E9F8-4896-B30C-4E9C660D5C13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349074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DBE8-CF62-4717-8159-FF701858BB2A}" type="datetime1">
              <a:rPr lang="et-EE" smtClean="0"/>
              <a:t>28.10.2026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DE48-E9F8-4896-B30C-4E9C660D5C13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5892919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8EDEB-DE53-432C-B8C2-872C1B3167B5}" type="datetime1">
              <a:rPr lang="et-EE" smtClean="0"/>
              <a:t>28.10.2026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77DE48-E9F8-4896-B30C-4E9C660D5C13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1332509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EAC6-7F68-4C46-AB93-EFA3E76DAADE}" type="datetime1">
              <a:rPr lang="et-EE" smtClean="0"/>
              <a:t>28.10.2026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DE48-E9F8-4896-B30C-4E9C660D5C13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3810217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CAD25-509E-48EB-8840-66A6467FEC21}" type="datetime1">
              <a:rPr lang="et-EE" smtClean="0"/>
              <a:t>28.10.2026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DE48-E9F8-4896-B30C-4E9C660D5C13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2487501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084082"/>
            <a:ext cx="5181600" cy="509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084082"/>
            <a:ext cx="5181600" cy="509288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t-EE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BCFA6-0A8D-4BA6-B927-7312E678FADD}" type="datetime1">
              <a:rPr lang="et-EE" smtClean="0"/>
              <a:t>28.10.2026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DE48-E9F8-4896-B30C-4E9C660D5C13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332078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F1335-381E-41F1-95D7-AC5337D45509}" type="datetime1">
              <a:rPr lang="et-EE" smtClean="0"/>
              <a:t>28.10.2026</a:t>
            </a:fld>
            <a:endParaRPr lang="et-E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DE48-E9F8-4896-B30C-4E9C660D5C13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9767040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60888-7E55-496D-BEAC-F158D347B983}" type="datetime1">
              <a:rPr lang="et-EE" smtClean="0"/>
              <a:t>28.10.2026</a:t>
            </a:fld>
            <a:endParaRPr 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DE48-E9F8-4896-B30C-4E9C660D5C13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2576461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DE5AC-F7A1-4365-BFEE-6446FDA803B6}" type="datetime1">
              <a:rPr lang="et-EE" smtClean="0"/>
              <a:t>28.10.2026</a:t>
            </a:fld>
            <a:endParaRPr lang="et-E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DE48-E9F8-4896-B30C-4E9C660D5C13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0633492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E7E95-8F19-4646-BE51-DE48EC3B4CCC}" type="datetime1">
              <a:rPr lang="et-EE" smtClean="0"/>
              <a:t>28.10.2026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DE48-E9F8-4896-B30C-4E9C660D5C13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0863369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F18B7-E3AD-4CEE-BFDC-2A35B87CCBD7}" type="datetime1">
              <a:rPr lang="et-EE" smtClean="0"/>
              <a:t>28.10.2026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DE48-E9F8-4896-B30C-4E9C660D5C13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5485584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972D6-496B-41B0-BD06-29DB7E800310}" type="datetime1">
              <a:rPr lang="et-EE" smtClean="0"/>
              <a:t>28.10.2026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DE48-E9F8-4896-B30C-4E9C660D5C13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2933635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DBE8-CF62-4717-8159-FF701858BB2A}" type="datetime1">
              <a:rPr lang="et-EE" smtClean="0"/>
              <a:t>28.10.2026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DE48-E9F8-4896-B30C-4E9C660D5C13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499983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840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t-E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084082"/>
            <a:ext cx="10515600" cy="50928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t-E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265CF-8C9C-44AD-B3B0-D57D3174B9DD}" type="datetime1">
              <a:rPr lang="et-EE" smtClean="0"/>
              <a:t>28.10.2026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77DE48-E9F8-4896-B30C-4E9C660D5C13}" type="slidenum">
              <a:rPr lang="et-EE" smtClean="0"/>
              <a:t>‹#›</a:t>
            </a:fld>
            <a:endParaRPr lang="et-EE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AC8A3E3D-803A-27CC-A2E4-796E82B9C926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23381" y="5727557"/>
            <a:ext cx="2271868" cy="1122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044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840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t-E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084082"/>
            <a:ext cx="10515600" cy="50928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t-E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265CF-8C9C-44AD-B3B0-D57D3174B9DD}" type="datetime1">
              <a:rPr lang="et-EE" smtClean="0"/>
              <a:t>28.10.2026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77DE48-E9F8-4896-B30C-4E9C660D5C13}" type="slidenum">
              <a:rPr lang="et-EE" smtClean="0"/>
              <a:t>‹#›</a:t>
            </a:fld>
            <a:endParaRPr lang="et-EE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9630" y="5553553"/>
            <a:ext cx="3392370" cy="1304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030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639D763-ADA3-4A5B-9C46-40246542D0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133599"/>
          </a:xfrm>
        </p:spPr>
        <p:txBody>
          <a:bodyPr anchor="t"/>
          <a:lstStyle/>
          <a:p>
            <a:r>
              <a:rPr sz="4400">
                <a:solidFill>
                  <a:srgbClr val="A6192E"/>
                </a:solidFill>
              </a:rPr>
              <a:t>Ise- ja koostoimimise mõistlik tasakaal</a:t>
            </a:r>
            <a:endParaRPr lang="en-GB" dirty="0"/>
          </a:p>
          <a:p>
            <a:r>
              <a:rPr sz="4400">
                <a:solidFill>
                  <a:srgbClr val="A6192E"/>
                </a:solidFill>
              </a:rPr>
              <a:t>vaimse heaolu loomisel kogukonnas</a:t>
            </a:r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E4F66E43-2CF3-4536-BB77-AF6B647877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387600"/>
          </a:xfrm>
        </p:spPr>
        <p:txBody>
          <a:bodyPr>
            <a:normAutofit/>
          </a:bodyPr>
          <a:lstStyle/>
          <a:p>
            <a:r>
              <a:rPr lang="et-EE" sz="3600" b="1" dirty="0"/>
              <a:t>Merike Sisask</a:t>
            </a:r>
          </a:p>
          <a:p>
            <a:r>
              <a:rPr lang="et-EE" dirty="0"/>
              <a:t>Sotsiaaltervishoiu professor</a:t>
            </a:r>
          </a:p>
          <a:p>
            <a:r>
              <a:rPr lang="et-EE" dirty="0"/>
              <a:t>Tallinna Ülikool, Ühiskonnateaduste instituut</a:t>
            </a:r>
          </a:p>
          <a:p>
            <a:r>
              <a:rPr lang="et-EE" dirty="0"/>
              <a:t>Eesti inimarengu aruande 2023 „Vaimne tervis ja heaolu“ peatoimetaja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0260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2161FE80-06EA-C82E-D339-5F213F0C6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00" y="1"/>
            <a:ext cx="4178301" cy="5773917"/>
          </a:xfrm>
        </p:spPr>
        <p:txBody>
          <a:bodyPr/>
          <a:lstStyle/>
          <a:p>
            <a:pPr algn="ctr"/>
            <a:r>
              <a:rPr>
                <a:solidFill>
                  <a:srgbClr val="A6192E"/>
                </a:solidFill>
              </a:rPr>
              <a:t>Meil kõigil on vaimne tervis?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DFD476F6-8A7E-581D-7356-40BAE757D1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2451" y="165101"/>
            <a:ext cx="7334249" cy="5608818"/>
          </a:xfrm>
        </p:spPr>
        <p:txBody>
          <a:bodyPr anchor="ctr"/>
          <a:lstStyle/>
          <a:p>
            <a:r>
              <a:rPr b="1"/>
              <a:t>Iga päev. Igal pool.</a:t>
            </a:r>
            <a:endParaRPr lang="et-EE" dirty="0"/>
          </a:p>
          <a:p>
            <a:r>
              <a:t>Me märkame seda alles siis, kui see hakkab lonkama.</a:t>
            </a:r>
          </a:p>
          <a:p>
            <a:r>
              <a:t>Me räägime vaimsest tervisest nii, nagu see oleks inimese isiklik projekt.</a:t>
            </a:r>
          </a:p>
          <a:p>
            <a:r>
              <a:rPr b="1"/>
              <a:t>Aga mis siis, kui king pigistab?</a:t>
            </a:r>
          </a:p>
          <a:p>
            <a:r>
              <a:t>Kas inimene peab õppima pigistava kingaga paremini kõndima – või peaks hoopis kingaga midagi ette võtma? Ja kes?</a:t>
            </a:r>
          </a:p>
        </p:txBody>
      </p:sp>
    </p:spTree>
    <p:extLst>
      <p:ext uri="{BB962C8B-B14F-4D97-AF65-F5344CB8AC3E}">
        <p14:creationId xmlns:p14="http://schemas.microsoft.com/office/powerpoint/2010/main" val="2333733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2161FE80-06EA-C82E-D339-5F213F0C6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00" y="1"/>
            <a:ext cx="4178301" cy="5773917"/>
          </a:xfrm>
        </p:spPr>
        <p:txBody>
          <a:bodyPr/>
          <a:lstStyle/>
          <a:p>
            <a:pPr algn="ctr"/>
            <a:r>
              <a:rPr>
                <a:solidFill>
                  <a:srgbClr val="A6192E"/>
                </a:solidFill>
              </a:rPr>
              <a:t>Vaimne tervis = heaolu seisund?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DFD476F6-8A7E-581D-7356-40BAE757D1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2451" y="165100"/>
            <a:ext cx="7334249" cy="5880099"/>
          </a:xfrm>
        </p:spPr>
        <p:txBody>
          <a:bodyPr anchor="ctr"/>
          <a:lstStyle/>
          <a:p>
            <a:r>
              <a:rPr b="1" dirty="0" err="1"/>
              <a:t>Vaimne</a:t>
            </a:r>
            <a:r>
              <a:rPr b="1" dirty="0"/>
              <a:t> </a:t>
            </a:r>
            <a:r>
              <a:rPr b="1" dirty="0" err="1"/>
              <a:t>tervis</a:t>
            </a:r>
            <a:r>
              <a:rPr b="1" dirty="0"/>
              <a:t> EI OLE </a:t>
            </a:r>
            <a:r>
              <a:rPr b="1" dirty="0" err="1"/>
              <a:t>seisund</a:t>
            </a:r>
            <a:r>
              <a:rPr b="1" dirty="0"/>
              <a:t> – see on </a:t>
            </a:r>
            <a:r>
              <a:rPr b="1" dirty="0" err="1"/>
              <a:t>pidev</a:t>
            </a:r>
            <a:r>
              <a:rPr b="1" dirty="0"/>
              <a:t> </a:t>
            </a:r>
            <a:r>
              <a:rPr b="1" dirty="0" err="1"/>
              <a:t>kohanemine</a:t>
            </a:r>
            <a:r>
              <a:rPr b="1" dirty="0"/>
              <a:t>.</a:t>
            </a:r>
            <a:endParaRPr lang="et-EE" dirty="0"/>
          </a:p>
          <a:p>
            <a:r>
              <a:rPr dirty="0" err="1"/>
              <a:t>Keskkonna</a:t>
            </a:r>
            <a:r>
              <a:rPr dirty="0"/>
              <a:t>, </a:t>
            </a:r>
            <a:r>
              <a:rPr dirty="0" err="1"/>
              <a:t>suhete</a:t>
            </a:r>
            <a:r>
              <a:rPr dirty="0"/>
              <a:t>, </a:t>
            </a:r>
            <a:r>
              <a:rPr dirty="0" err="1"/>
              <a:t>elumuutuste</a:t>
            </a:r>
            <a:r>
              <a:rPr dirty="0"/>
              <a:t> ja </a:t>
            </a:r>
            <a:r>
              <a:rPr dirty="0" err="1"/>
              <a:t>kriisidega</a:t>
            </a:r>
            <a:r>
              <a:rPr dirty="0"/>
              <a:t>.</a:t>
            </a:r>
          </a:p>
          <a:p>
            <a:r>
              <a:rPr dirty="0"/>
              <a:t>Kui </a:t>
            </a:r>
            <a:r>
              <a:rPr dirty="0" err="1"/>
              <a:t>räägime</a:t>
            </a:r>
            <a:r>
              <a:rPr dirty="0"/>
              <a:t> </a:t>
            </a:r>
            <a:r>
              <a:rPr dirty="0" err="1"/>
              <a:t>vaimsest</a:t>
            </a:r>
            <a:r>
              <a:rPr dirty="0"/>
              <a:t> </a:t>
            </a:r>
            <a:r>
              <a:rPr dirty="0" err="1"/>
              <a:t>tervisest</a:t>
            </a:r>
            <a:r>
              <a:rPr dirty="0"/>
              <a:t> </a:t>
            </a:r>
            <a:r>
              <a:rPr dirty="0" err="1"/>
              <a:t>ainult</a:t>
            </a:r>
            <a:r>
              <a:rPr dirty="0"/>
              <a:t> </a:t>
            </a:r>
            <a:r>
              <a:rPr dirty="0" err="1"/>
              <a:t>teenuste</a:t>
            </a:r>
            <a:r>
              <a:rPr dirty="0"/>
              <a:t> </a:t>
            </a:r>
            <a:r>
              <a:rPr dirty="0" err="1"/>
              <a:t>keeles</a:t>
            </a:r>
            <a:r>
              <a:rPr dirty="0"/>
              <a:t>, </a:t>
            </a:r>
            <a:r>
              <a:rPr dirty="0" err="1"/>
              <a:t>räägime</a:t>
            </a:r>
            <a:r>
              <a:rPr dirty="0"/>
              <a:t> </a:t>
            </a:r>
            <a:r>
              <a:rPr dirty="0" err="1"/>
              <a:t>sellest</a:t>
            </a:r>
            <a:r>
              <a:rPr dirty="0"/>
              <a:t>, </a:t>
            </a:r>
            <a:r>
              <a:rPr dirty="0" err="1"/>
              <a:t>kuidas</a:t>
            </a:r>
            <a:r>
              <a:rPr dirty="0"/>
              <a:t> </a:t>
            </a:r>
            <a:r>
              <a:rPr dirty="0" err="1"/>
              <a:t>katkist</a:t>
            </a:r>
            <a:r>
              <a:rPr dirty="0"/>
              <a:t> </a:t>
            </a:r>
            <a:r>
              <a:rPr dirty="0" err="1"/>
              <a:t>asja</a:t>
            </a:r>
            <a:r>
              <a:rPr dirty="0"/>
              <a:t> </a:t>
            </a:r>
            <a:r>
              <a:rPr dirty="0" err="1"/>
              <a:t>parandada</a:t>
            </a:r>
            <a:r>
              <a:rPr dirty="0"/>
              <a:t> – </a:t>
            </a:r>
            <a:r>
              <a:rPr dirty="0" err="1"/>
              <a:t>mitte</a:t>
            </a:r>
            <a:r>
              <a:rPr dirty="0"/>
              <a:t> </a:t>
            </a:r>
            <a:r>
              <a:rPr dirty="0" err="1"/>
              <a:t>sellest</a:t>
            </a:r>
            <a:r>
              <a:rPr dirty="0"/>
              <a:t>, </a:t>
            </a:r>
            <a:r>
              <a:rPr dirty="0" err="1"/>
              <a:t>kuidas</a:t>
            </a:r>
            <a:r>
              <a:rPr dirty="0"/>
              <a:t> king </a:t>
            </a:r>
            <a:r>
              <a:rPr dirty="0" err="1"/>
              <a:t>parajaks</a:t>
            </a:r>
            <a:r>
              <a:rPr dirty="0"/>
              <a:t> ja </a:t>
            </a:r>
            <a:r>
              <a:rPr dirty="0" err="1"/>
              <a:t>mugavaks</a:t>
            </a:r>
            <a:r>
              <a:rPr dirty="0"/>
              <a:t> </a:t>
            </a:r>
            <a:r>
              <a:rPr dirty="0" err="1"/>
              <a:t>teha</a:t>
            </a:r>
            <a:r>
              <a:rPr dirty="0"/>
              <a:t>.</a:t>
            </a:r>
          </a:p>
          <a:p>
            <a:r>
              <a:rPr dirty="0" err="1"/>
              <a:t>Kriisiajastul</a:t>
            </a:r>
            <a:r>
              <a:rPr dirty="0"/>
              <a:t> </a:t>
            </a:r>
            <a:r>
              <a:rPr dirty="0" err="1"/>
              <a:t>sõltub</a:t>
            </a:r>
            <a:r>
              <a:rPr dirty="0"/>
              <a:t> </a:t>
            </a:r>
            <a:r>
              <a:rPr dirty="0" err="1"/>
              <a:t>ühiskonna</a:t>
            </a:r>
            <a:r>
              <a:rPr dirty="0"/>
              <a:t> </a:t>
            </a:r>
            <a:r>
              <a:rPr dirty="0" err="1"/>
              <a:t>toimimine</a:t>
            </a:r>
            <a:r>
              <a:rPr dirty="0"/>
              <a:t> </a:t>
            </a:r>
            <a:r>
              <a:rPr dirty="0" err="1"/>
              <a:t>inimeste</a:t>
            </a:r>
            <a:r>
              <a:rPr dirty="0"/>
              <a:t> </a:t>
            </a:r>
            <a:r>
              <a:rPr dirty="0" err="1"/>
              <a:t>vaimsest</a:t>
            </a:r>
            <a:r>
              <a:rPr dirty="0"/>
              <a:t> </a:t>
            </a:r>
            <a:r>
              <a:rPr dirty="0" err="1"/>
              <a:t>heaolust</a:t>
            </a:r>
            <a:r>
              <a:rPr dirty="0"/>
              <a:t> </a:t>
            </a:r>
            <a:r>
              <a:rPr dirty="0" err="1"/>
              <a:t>ning</a:t>
            </a:r>
            <a:r>
              <a:rPr dirty="0"/>
              <a:t> </a:t>
            </a:r>
            <a:r>
              <a:rPr b="1" dirty="0" err="1"/>
              <a:t>ise</a:t>
            </a:r>
            <a:r>
              <a:rPr b="1" dirty="0"/>
              <a:t>- ja </a:t>
            </a:r>
            <a:r>
              <a:rPr b="1" dirty="0" err="1"/>
              <a:t>koostoimimise</a:t>
            </a:r>
            <a:r>
              <a:rPr b="1" dirty="0"/>
              <a:t> </a:t>
            </a:r>
            <a:r>
              <a:rPr b="1" dirty="0" err="1"/>
              <a:t>võimest</a:t>
            </a:r>
            <a:r>
              <a:rPr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98641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8B09581-ED5B-4375-8E13-39913E74D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A6192E"/>
                </a:solidFill>
              </a:rPr>
              <a:t>Millest sõltub vaimne tervis?</a:t>
            </a:r>
            <a:endParaRPr lang="en-GB"/>
          </a:p>
        </p:txBody>
      </p:sp>
      <p:pic>
        <p:nvPicPr>
          <p:cNvPr id="6" name="Picture 5" descr="s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4882" y="1084082"/>
            <a:ext cx="6282236" cy="5092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459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8B09581-ED5B-4375-8E13-39913E74D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A6192E"/>
                </a:solidFill>
              </a:rPr>
              <a:t>Püramiid või liivakell?</a:t>
            </a:r>
            <a:endParaRPr lang="en-GB"/>
          </a:p>
        </p:txBody>
      </p:sp>
      <p:pic>
        <p:nvPicPr>
          <p:cNvPr id="6" name="Picture 5" descr="s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1704" y="1084082"/>
            <a:ext cx="5348591" cy="5092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374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8B09581-ED5B-4375-8E13-39913E74D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A6192E"/>
                </a:solidFill>
              </a:rPr>
              <a:t>Kaks telge – kus on tasakaal?</a:t>
            </a:r>
            <a:endParaRPr lang="en-GB"/>
          </a:p>
        </p:txBody>
      </p:sp>
      <p:sp>
        <p:nvSpPr>
          <p:cNvPr id="6" name="Rounded Rectangle 5"/>
          <p:cNvSpPr/>
          <p:nvPr/>
        </p:nvSpPr>
        <p:spPr>
          <a:xfrm>
            <a:off x="2392680" y="1587002"/>
            <a:ext cx="3602736" cy="1942936"/>
          </a:xfrm>
          <a:prstGeom prst="roundRect">
            <a:avLst>
              <a:gd name="adj" fmla="val 6000"/>
            </a:avLst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529840" y="1587002"/>
            <a:ext cx="3328416" cy="1942936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2000" b="1" i="0">
                <a:solidFill>
                  <a:srgbClr val="000000"/>
                </a:solidFill>
              </a:rPr>
              <a:t>Igaüks hoiab end ise</a:t>
            </a:r>
          </a:p>
          <a:p>
            <a:pPr algn="ctr">
              <a:spcBef>
                <a:spcPts val="400"/>
              </a:spcBef>
            </a:pPr>
            <a:r>
              <a:rPr sz="1500" b="0" i="1">
                <a:solidFill>
                  <a:srgbClr val="595959"/>
                </a:solidFill>
              </a:rPr>
              <a:t>eneseabi ja ennetus on olemas, kogukond mitte – inimene jääb üksi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96584" y="1587002"/>
            <a:ext cx="3602736" cy="1942936"/>
          </a:xfrm>
          <a:prstGeom prst="roundRect">
            <a:avLst>
              <a:gd name="adj" fmla="val 6000"/>
            </a:avLst>
          </a:prstGeom>
          <a:solidFill>
            <a:srgbClr val="FBEB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203113" y="2111168"/>
            <a:ext cx="3566159" cy="894604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2000" b="1" i="0" dirty="0" err="1">
                <a:solidFill>
                  <a:srgbClr val="A6192E"/>
                </a:solidFill>
              </a:rPr>
              <a:t>Vaimset</a:t>
            </a:r>
            <a:r>
              <a:rPr sz="2000" b="1" i="0" dirty="0">
                <a:solidFill>
                  <a:srgbClr val="A6192E"/>
                </a:solidFill>
              </a:rPr>
              <a:t> </a:t>
            </a:r>
            <a:r>
              <a:rPr sz="2000" b="1" i="0" dirty="0" err="1">
                <a:solidFill>
                  <a:srgbClr val="A6192E"/>
                </a:solidFill>
              </a:rPr>
              <a:t>heaolu</a:t>
            </a:r>
            <a:r>
              <a:rPr sz="2000" b="1" i="0" dirty="0">
                <a:solidFill>
                  <a:srgbClr val="A6192E"/>
                </a:solidFill>
              </a:rPr>
              <a:t> </a:t>
            </a:r>
            <a:r>
              <a:rPr sz="2000" b="1" i="0" dirty="0" err="1">
                <a:solidFill>
                  <a:srgbClr val="A6192E"/>
                </a:solidFill>
              </a:rPr>
              <a:t>loov</a:t>
            </a:r>
            <a:r>
              <a:rPr sz="2000" b="1" i="0" dirty="0">
                <a:solidFill>
                  <a:srgbClr val="A6192E"/>
                </a:solidFill>
              </a:rPr>
              <a:t> </a:t>
            </a:r>
            <a:r>
              <a:rPr sz="2000" b="1" i="0" dirty="0" err="1">
                <a:solidFill>
                  <a:srgbClr val="A6192E"/>
                </a:solidFill>
              </a:rPr>
              <a:t>kogukond</a:t>
            </a:r>
            <a:endParaRPr sz="2000" b="1" i="0" dirty="0">
              <a:solidFill>
                <a:srgbClr val="A6192E"/>
              </a:solidFill>
            </a:endParaRPr>
          </a:p>
          <a:p>
            <a:pPr algn="ctr">
              <a:spcBef>
                <a:spcPts val="400"/>
              </a:spcBef>
            </a:pPr>
            <a:r>
              <a:rPr sz="1500" b="0" i="1" dirty="0" err="1">
                <a:solidFill>
                  <a:srgbClr val="595959"/>
                </a:solidFill>
              </a:rPr>
              <a:t>märkamine</a:t>
            </a:r>
            <a:r>
              <a:rPr sz="1500" b="0" i="1" dirty="0">
                <a:solidFill>
                  <a:srgbClr val="595959"/>
                </a:solidFill>
              </a:rPr>
              <a:t>, </a:t>
            </a:r>
            <a:r>
              <a:rPr sz="1500" b="0" i="1" dirty="0" err="1">
                <a:solidFill>
                  <a:srgbClr val="595959"/>
                </a:solidFill>
              </a:rPr>
              <a:t>kuuluvus</a:t>
            </a:r>
            <a:r>
              <a:rPr sz="1500" b="0" i="1" dirty="0">
                <a:solidFill>
                  <a:srgbClr val="595959"/>
                </a:solidFill>
              </a:rPr>
              <a:t> ja </a:t>
            </a:r>
            <a:r>
              <a:rPr sz="1500" b="0" i="1" dirty="0" err="1">
                <a:solidFill>
                  <a:srgbClr val="595959"/>
                </a:solidFill>
              </a:rPr>
              <a:t>eneseabi</a:t>
            </a:r>
            <a:r>
              <a:rPr sz="1500" b="0" i="1" dirty="0">
                <a:solidFill>
                  <a:srgbClr val="595959"/>
                </a:solidFill>
              </a:rPr>
              <a:t> </a:t>
            </a:r>
            <a:r>
              <a:rPr sz="1500" b="0" i="1" dirty="0" err="1">
                <a:solidFill>
                  <a:srgbClr val="595959"/>
                </a:solidFill>
              </a:rPr>
              <a:t>tugevdavad</a:t>
            </a:r>
            <a:r>
              <a:rPr sz="1500" b="0" i="1" dirty="0">
                <a:solidFill>
                  <a:srgbClr val="595959"/>
                </a:solidFill>
              </a:rPr>
              <a:t> </a:t>
            </a:r>
            <a:r>
              <a:rPr sz="1500" b="0" i="1" dirty="0" err="1">
                <a:solidFill>
                  <a:srgbClr val="595959"/>
                </a:solidFill>
              </a:rPr>
              <a:t>üksteist</a:t>
            </a:r>
            <a:endParaRPr sz="1500" b="0" i="1" dirty="0">
              <a:solidFill>
                <a:srgbClr val="595959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392680" y="3731106"/>
            <a:ext cx="3602736" cy="1942936"/>
          </a:xfrm>
          <a:prstGeom prst="roundRect">
            <a:avLst>
              <a:gd name="adj" fmla="val 6000"/>
            </a:avLst>
          </a:prstGeom>
          <a:solidFill>
            <a:srgbClr val="DEEB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529840" y="3731106"/>
            <a:ext cx="3328416" cy="1942936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2000" b="1" i="0">
                <a:solidFill>
                  <a:srgbClr val="1F4E79"/>
                </a:solidFill>
              </a:rPr>
              <a:t>Abi alles siis, kui on juba häire</a:t>
            </a:r>
          </a:p>
          <a:p>
            <a:pPr algn="ctr">
              <a:spcBef>
                <a:spcPts val="400"/>
              </a:spcBef>
            </a:pPr>
            <a:r>
              <a:rPr sz="1500" b="0" i="1">
                <a:solidFill>
                  <a:srgbClr val="595959"/>
                </a:solidFill>
              </a:rPr>
              <a:t>igaüks ise, kuni enam ei jaksa – siis psühhiaatri järjekord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96584" y="3731106"/>
            <a:ext cx="3602736" cy="1942936"/>
          </a:xfrm>
          <a:prstGeom prst="roundRect">
            <a:avLst>
              <a:gd name="adj" fmla="val 6000"/>
            </a:avLst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190051" y="4255272"/>
            <a:ext cx="3557016" cy="894604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2000" b="1" i="0" dirty="0" err="1">
                <a:solidFill>
                  <a:srgbClr val="000000"/>
                </a:solidFill>
              </a:rPr>
              <a:t>Kogukond</a:t>
            </a:r>
            <a:r>
              <a:rPr sz="2000" b="1" i="0" dirty="0">
                <a:solidFill>
                  <a:srgbClr val="000000"/>
                </a:solidFill>
              </a:rPr>
              <a:t> </a:t>
            </a:r>
            <a:r>
              <a:rPr sz="2000" b="1" i="0" dirty="0" err="1">
                <a:solidFill>
                  <a:srgbClr val="000000"/>
                </a:solidFill>
              </a:rPr>
              <a:t>toetab</a:t>
            </a:r>
            <a:r>
              <a:rPr sz="2000" b="1" i="0" dirty="0">
                <a:solidFill>
                  <a:srgbClr val="000000"/>
                </a:solidFill>
              </a:rPr>
              <a:t>, </a:t>
            </a:r>
            <a:r>
              <a:rPr sz="2000" b="1" i="0" dirty="0" err="1">
                <a:solidFill>
                  <a:srgbClr val="000000"/>
                </a:solidFill>
              </a:rPr>
              <a:t>süsteem</a:t>
            </a:r>
            <a:r>
              <a:rPr sz="2000" b="1" i="0" dirty="0">
                <a:solidFill>
                  <a:srgbClr val="000000"/>
                </a:solidFill>
              </a:rPr>
              <a:t> </a:t>
            </a:r>
            <a:r>
              <a:rPr sz="2000" b="1" i="0" dirty="0" err="1">
                <a:solidFill>
                  <a:srgbClr val="000000"/>
                </a:solidFill>
              </a:rPr>
              <a:t>ravib</a:t>
            </a:r>
            <a:endParaRPr sz="2000" b="1" i="0" dirty="0">
              <a:solidFill>
                <a:srgbClr val="000000"/>
              </a:solidFill>
            </a:endParaRPr>
          </a:p>
          <a:p>
            <a:pPr algn="ctr">
              <a:spcBef>
                <a:spcPts val="400"/>
              </a:spcBef>
            </a:pPr>
            <a:r>
              <a:rPr sz="1500" b="0" i="1" dirty="0" err="1">
                <a:solidFill>
                  <a:srgbClr val="595959"/>
                </a:solidFill>
              </a:rPr>
              <a:t>tugi</a:t>
            </a:r>
            <a:r>
              <a:rPr sz="1500" b="0" i="1" dirty="0">
                <a:solidFill>
                  <a:srgbClr val="595959"/>
                </a:solidFill>
              </a:rPr>
              <a:t> on </a:t>
            </a:r>
            <a:r>
              <a:rPr sz="1500" b="0" i="1" dirty="0" err="1">
                <a:solidFill>
                  <a:srgbClr val="595959"/>
                </a:solidFill>
              </a:rPr>
              <a:t>olemas</a:t>
            </a:r>
            <a:r>
              <a:rPr sz="1500" b="0" i="1" dirty="0">
                <a:solidFill>
                  <a:srgbClr val="595959"/>
                </a:solidFill>
              </a:rPr>
              <a:t>, aga </a:t>
            </a:r>
            <a:r>
              <a:rPr sz="1500" b="0" i="1" dirty="0" err="1">
                <a:solidFill>
                  <a:srgbClr val="595959"/>
                </a:solidFill>
              </a:rPr>
              <a:t>sekkutakse</a:t>
            </a:r>
            <a:r>
              <a:rPr sz="1500" b="0" i="1" dirty="0">
                <a:solidFill>
                  <a:srgbClr val="595959"/>
                </a:solidFill>
              </a:rPr>
              <a:t> </a:t>
            </a:r>
            <a:r>
              <a:rPr sz="1500" b="0" i="1" dirty="0" err="1">
                <a:solidFill>
                  <a:srgbClr val="595959"/>
                </a:solidFill>
              </a:rPr>
              <a:t>alles</a:t>
            </a:r>
            <a:r>
              <a:rPr sz="1500" b="0" i="1" dirty="0">
                <a:solidFill>
                  <a:srgbClr val="595959"/>
                </a:solidFill>
              </a:rPr>
              <a:t> </a:t>
            </a:r>
            <a:r>
              <a:rPr sz="1500" b="0" i="1" dirty="0" err="1">
                <a:solidFill>
                  <a:srgbClr val="595959"/>
                </a:solidFill>
              </a:rPr>
              <a:t>tagajärgedega</a:t>
            </a:r>
            <a:r>
              <a:rPr lang="et-EE" sz="1500" b="0" i="1" dirty="0">
                <a:solidFill>
                  <a:srgbClr val="595959"/>
                </a:solidFill>
              </a:rPr>
              <a:t> tegelemiseks</a:t>
            </a:r>
            <a:endParaRPr sz="1500" b="0" i="1" dirty="0">
              <a:solidFill>
                <a:srgbClr val="595959"/>
              </a:solidFill>
            </a:endParaRPr>
          </a:p>
        </p:txBody>
      </p:sp>
      <p:cxnSp>
        <p:nvCxnSpPr>
          <p:cNvPr id="14" name="Connector 13"/>
          <p:cNvCxnSpPr/>
          <p:nvPr/>
        </p:nvCxnSpPr>
        <p:spPr>
          <a:xfrm>
            <a:off x="2301240" y="3630522"/>
            <a:ext cx="7589520" cy="0"/>
          </a:xfrm>
          <a:prstGeom prst="line">
            <a:avLst/>
          </a:prstGeom>
          <a:ln w="25400">
            <a:solidFill>
              <a:srgbClr val="7F7F7F"/>
            </a:solidFill>
            <a:headEnd type="triangl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 flipV="1">
            <a:off x="6096000" y="1495562"/>
            <a:ext cx="0" cy="4269921"/>
          </a:xfrm>
          <a:prstGeom prst="line">
            <a:avLst/>
          </a:prstGeom>
          <a:ln w="25400">
            <a:solidFill>
              <a:srgbClr val="7F7F7F"/>
            </a:solidFill>
            <a:headEnd type="triangl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838200" y="3081882"/>
            <a:ext cx="1463040" cy="10972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r"/>
            <a:r>
              <a:rPr sz="1800" b="1" i="0">
                <a:solidFill>
                  <a:srgbClr val="000000"/>
                </a:solidFill>
              </a:rPr>
              <a:t>ISE-TOIMIMINE</a:t>
            </a:r>
          </a:p>
          <a:p>
            <a:pPr algn="r">
              <a:spcBef>
                <a:spcPts val="400"/>
              </a:spcBef>
            </a:pPr>
            <a:r>
              <a:rPr sz="1300" b="0" i="1">
                <a:solidFill>
                  <a:srgbClr val="595959"/>
                </a:solidFill>
              </a:rPr>
              <a:t>igaüks enda eest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890760" y="3081882"/>
            <a:ext cx="1463040" cy="109728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/>
            <a:r>
              <a:rPr sz="1800" b="1" i="0">
                <a:solidFill>
                  <a:srgbClr val="000000"/>
                </a:solidFill>
              </a:rPr>
              <a:t>KOOS-TOIMIMINE</a:t>
            </a:r>
          </a:p>
          <a:p>
            <a:pPr algn="l">
              <a:spcBef>
                <a:spcPts val="400"/>
              </a:spcBef>
            </a:pPr>
            <a:r>
              <a:rPr sz="1300" b="0" i="1">
                <a:solidFill>
                  <a:srgbClr val="595959"/>
                </a:solidFill>
              </a:rPr>
              <a:t>toetusvõrgustikud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52800" y="1065794"/>
            <a:ext cx="5486400" cy="50292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1800" b="1" i="0">
                <a:solidFill>
                  <a:srgbClr val="000000"/>
                </a:solidFill>
              </a:rPr>
              <a:t>TERVISE- JA ENNETUSKESKNE</a:t>
            </a:r>
            <a:r>
              <a:rPr sz="1300" b="0" i="1">
                <a:solidFill>
                  <a:srgbClr val="595959"/>
                </a:solidFill>
              </a:rPr>
              <a:t>   varajane märkamine ja edendus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52800" y="5768358"/>
            <a:ext cx="5486400" cy="350865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1800" b="1" i="0" dirty="0">
                <a:solidFill>
                  <a:srgbClr val="000000"/>
                </a:solidFill>
              </a:rPr>
              <a:t>HAIGUS</a:t>
            </a:r>
            <a:r>
              <a:rPr lang="et-EE" sz="1800" b="1" i="0" dirty="0">
                <a:solidFill>
                  <a:srgbClr val="000000"/>
                </a:solidFill>
              </a:rPr>
              <a:t>E</a:t>
            </a:r>
            <a:r>
              <a:rPr sz="1800" b="1" i="0" dirty="0">
                <a:solidFill>
                  <a:srgbClr val="000000"/>
                </a:solidFill>
              </a:rPr>
              <a:t>- JA RAVIKESKNE</a:t>
            </a:r>
            <a:r>
              <a:rPr sz="1300" b="0" i="1" dirty="0">
                <a:solidFill>
                  <a:srgbClr val="595959"/>
                </a:solidFill>
              </a:rPr>
              <a:t>   </a:t>
            </a:r>
            <a:r>
              <a:rPr sz="1300" b="0" i="1" dirty="0" err="1">
                <a:solidFill>
                  <a:srgbClr val="595959"/>
                </a:solidFill>
              </a:rPr>
              <a:t>tegelemine</a:t>
            </a:r>
            <a:r>
              <a:rPr sz="1300" b="0" i="1" dirty="0">
                <a:solidFill>
                  <a:srgbClr val="595959"/>
                </a:solidFill>
              </a:rPr>
              <a:t> </a:t>
            </a:r>
            <a:r>
              <a:rPr sz="1300" b="0" i="1" dirty="0" err="1">
                <a:solidFill>
                  <a:srgbClr val="595959"/>
                </a:solidFill>
              </a:rPr>
              <a:t>tagajärgedega</a:t>
            </a:r>
            <a:endParaRPr sz="1300" b="0" i="1" dirty="0">
              <a:solidFill>
                <a:srgbClr val="595959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4861560" y="3379062"/>
            <a:ext cx="24688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A619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4861560" y="3379062"/>
            <a:ext cx="2468880" cy="50292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ctr"/>
            <a:r>
              <a:rPr sz="1600" b="1" i="0">
                <a:solidFill>
                  <a:srgbClr val="A6192E"/>
                </a:solidFill>
              </a:rPr>
              <a:t>MÕISTLIK TASAKAAL</a:t>
            </a:r>
          </a:p>
        </p:txBody>
      </p:sp>
    </p:spTree>
    <p:extLst>
      <p:ext uri="{BB962C8B-B14F-4D97-AF65-F5344CB8AC3E}">
        <p14:creationId xmlns:p14="http://schemas.microsoft.com/office/powerpoint/2010/main" val="5886700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2161FE80-06EA-C82E-D339-5F213F0C6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00" y="1"/>
            <a:ext cx="4178301" cy="5773917"/>
          </a:xfrm>
        </p:spPr>
        <p:txBody>
          <a:bodyPr/>
          <a:lstStyle/>
          <a:p>
            <a:pPr algn="ctr"/>
            <a:r>
              <a:rPr>
                <a:solidFill>
                  <a:srgbClr val="A6192E"/>
                </a:solidFill>
              </a:rPr>
              <a:t>Kelle vastutus?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DFD476F6-8A7E-581D-7356-40BAE757D1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2451" y="165100"/>
            <a:ext cx="7334249" cy="6210299"/>
          </a:xfrm>
        </p:spPr>
        <p:txBody>
          <a:bodyPr anchor="ctr"/>
          <a:lstStyle/>
          <a:p>
            <a:r>
              <a:rPr b="1" dirty="0" err="1"/>
              <a:t>Solidaarsus</a:t>
            </a:r>
            <a:r>
              <a:rPr b="1" dirty="0"/>
              <a:t> </a:t>
            </a:r>
            <a:r>
              <a:rPr b="1" dirty="0" err="1"/>
              <a:t>vaimses</a:t>
            </a:r>
            <a:r>
              <a:rPr b="1" dirty="0"/>
              <a:t> </a:t>
            </a:r>
            <a:r>
              <a:rPr b="1" dirty="0" err="1"/>
              <a:t>tervises</a:t>
            </a:r>
            <a:r>
              <a:rPr b="1" dirty="0"/>
              <a:t>: </a:t>
            </a:r>
            <a:r>
              <a:rPr dirty="0" err="1"/>
              <a:t>individuaalne</a:t>
            </a:r>
            <a:r>
              <a:rPr dirty="0"/>
              <a:t> </a:t>
            </a:r>
            <a:r>
              <a:rPr dirty="0" err="1"/>
              <a:t>kogemus</a:t>
            </a:r>
            <a:r>
              <a:rPr dirty="0"/>
              <a:t>, </a:t>
            </a:r>
            <a:r>
              <a:rPr dirty="0" err="1"/>
              <a:t>kollektiivne</a:t>
            </a:r>
            <a:r>
              <a:rPr dirty="0"/>
              <a:t> </a:t>
            </a:r>
            <a:r>
              <a:rPr dirty="0" err="1"/>
              <a:t>vastutus</a:t>
            </a:r>
            <a:r>
              <a:rPr dirty="0"/>
              <a:t>.</a:t>
            </a:r>
            <a:endParaRPr lang="et-EE" dirty="0"/>
          </a:p>
          <a:p>
            <a:r>
              <a:rPr dirty="0" err="1"/>
              <a:t>Vaimne</a:t>
            </a:r>
            <a:r>
              <a:rPr dirty="0"/>
              <a:t> </a:t>
            </a:r>
            <a:r>
              <a:rPr dirty="0" err="1"/>
              <a:t>tervis</a:t>
            </a:r>
            <a:r>
              <a:rPr dirty="0"/>
              <a:t> </a:t>
            </a:r>
            <a:r>
              <a:rPr dirty="0" err="1"/>
              <a:t>tekib</a:t>
            </a:r>
            <a:r>
              <a:rPr dirty="0"/>
              <a:t> ja </a:t>
            </a:r>
            <a:r>
              <a:rPr dirty="0" err="1"/>
              <a:t>areneb</a:t>
            </a:r>
            <a:r>
              <a:rPr dirty="0"/>
              <a:t> </a:t>
            </a:r>
            <a:r>
              <a:rPr dirty="0" err="1"/>
              <a:t>peres</a:t>
            </a:r>
            <a:r>
              <a:rPr dirty="0"/>
              <a:t>, </a:t>
            </a:r>
            <a:r>
              <a:rPr dirty="0" err="1"/>
              <a:t>koolis</a:t>
            </a:r>
            <a:r>
              <a:rPr dirty="0"/>
              <a:t>, </a:t>
            </a:r>
            <a:r>
              <a:rPr dirty="0" err="1"/>
              <a:t>töökohal</a:t>
            </a:r>
            <a:r>
              <a:rPr dirty="0"/>
              <a:t>, </a:t>
            </a:r>
            <a:r>
              <a:rPr dirty="0" err="1"/>
              <a:t>kogukonnas</a:t>
            </a:r>
            <a:r>
              <a:rPr dirty="0"/>
              <a:t> – </a:t>
            </a:r>
            <a:r>
              <a:rPr dirty="0" err="1"/>
              <a:t>koos</a:t>
            </a:r>
            <a:r>
              <a:rPr dirty="0"/>
              <a:t> </a:t>
            </a:r>
            <a:r>
              <a:rPr dirty="0" err="1"/>
              <a:t>toimides</a:t>
            </a:r>
            <a:r>
              <a:rPr dirty="0"/>
              <a:t>.</a:t>
            </a:r>
          </a:p>
          <a:p>
            <a:r>
              <a:rPr b="1" dirty="0" err="1"/>
              <a:t>Püramiidi</a:t>
            </a:r>
            <a:r>
              <a:rPr b="1" dirty="0"/>
              <a:t> </a:t>
            </a:r>
            <a:r>
              <a:rPr b="1" dirty="0" err="1"/>
              <a:t>kaks</a:t>
            </a:r>
            <a:r>
              <a:rPr b="1" dirty="0"/>
              <a:t> </a:t>
            </a:r>
            <a:r>
              <a:rPr b="1" dirty="0" err="1"/>
              <a:t>keskmist</a:t>
            </a:r>
            <a:r>
              <a:rPr b="1" dirty="0"/>
              <a:t> </a:t>
            </a:r>
            <a:r>
              <a:rPr b="1" dirty="0" err="1"/>
              <a:t>kihti</a:t>
            </a:r>
            <a:r>
              <a:rPr b="1" dirty="0"/>
              <a:t>:</a:t>
            </a:r>
          </a:p>
          <a:p>
            <a:pPr lvl="1"/>
            <a:r>
              <a:rPr b="1" dirty="0" err="1"/>
              <a:t>Kogukonnateenused</a:t>
            </a:r>
            <a:r>
              <a:rPr b="1" dirty="0"/>
              <a:t> </a:t>
            </a:r>
            <a:r>
              <a:rPr dirty="0"/>
              <a:t>– </a:t>
            </a:r>
            <a:r>
              <a:rPr dirty="0" err="1"/>
              <a:t>formaalsed</a:t>
            </a:r>
            <a:r>
              <a:rPr dirty="0"/>
              <a:t> </a:t>
            </a:r>
            <a:r>
              <a:rPr dirty="0" err="1"/>
              <a:t>vaimse</a:t>
            </a:r>
            <a:r>
              <a:rPr dirty="0"/>
              <a:t> </a:t>
            </a:r>
            <a:r>
              <a:rPr dirty="0" err="1"/>
              <a:t>tervise</a:t>
            </a:r>
            <a:r>
              <a:rPr dirty="0"/>
              <a:t> </a:t>
            </a:r>
            <a:r>
              <a:rPr dirty="0" err="1"/>
              <a:t>teenused</a:t>
            </a:r>
            <a:r>
              <a:rPr dirty="0"/>
              <a:t>: </a:t>
            </a:r>
            <a:r>
              <a:rPr dirty="0" err="1"/>
              <a:t>nõustamine</a:t>
            </a:r>
            <a:r>
              <a:rPr dirty="0"/>
              <a:t>, </a:t>
            </a:r>
            <a:r>
              <a:rPr dirty="0" err="1"/>
              <a:t>tugirühmad</a:t>
            </a:r>
            <a:r>
              <a:rPr dirty="0"/>
              <a:t>, </a:t>
            </a:r>
            <a:r>
              <a:rPr dirty="0" err="1"/>
              <a:t>lühiteraapia</a:t>
            </a:r>
            <a:r>
              <a:rPr dirty="0"/>
              <a:t>.</a:t>
            </a:r>
          </a:p>
          <a:p>
            <a:pPr lvl="1"/>
            <a:r>
              <a:rPr b="1" dirty="0" err="1"/>
              <a:t>Kogukonna</a:t>
            </a:r>
            <a:r>
              <a:rPr b="1" dirty="0"/>
              <a:t> </a:t>
            </a:r>
            <a:r>
              <a:rPr b="1" dirty="0" err="1"/>
              <a:t>tugitegevused</a:t>
            </a:r>
            <a:r>
              <a:rPr b="1" dirty="0"/>
              <a:t> </a:t>
            </a:r>
            <a:r>
              <a:rPr dirty="0"/>
              <a:t>– </a:t>
            </a:r>
            <a:r>
              <a:rPr dirty="0" err="1"/>
              <a:t>mitteformaalsed</a:t>
            </a:r>
            <a:r>
              <a:rPr dirty="0"/>
              <a:t>, </a:t>
            </a:r>
            <a:r>
              <a:rPr dirty="0" err="1"/>
              <a:t>ei</a:t>
            </a:r>
            <a:r>
              <a:rPr dirty="0"/>
              <a:t> ole </a:t>
            </a:r>
            <a:r>
              <a:rPr dirty="0" err="1"/>
              <a:t>loodud</a:t>
            </a:r>
            <a:r>
              <a:rPr dirty="0"/>
              <a:t> </a:t>
            </a:r>
            <a:r>
              <a:rPr dirty="0" err="1"/>
              <a:t>vaimse</a:t>
            </a:r>
            <a:r>
              <a:rPr dirty="0"/>
              <a:t> </a:t>
            </a:r>
            <a:r>
              <a:rPr dirty="0" err="1"/>
              <a:t>tervise</a:t>
            </a:r>
            <a:r>
              <a:rPr dirty="0"/>
              <a:t> </a:t>
            </a:r>
            <a:r>
              <a:rPr dirty="0" err="1"/>
              <a:t>pärast</a:t>
            </a:r>
            <a:r>
              <a:rPr dirty="0"/>
              <a:t>, aga </a:t>
            </a:r>
            <a:r>
              <a:rPr dirty="0" err="1"/>
              <a:t>hoiavad</a:t>
            </a:r>
            <a:r>
              <a:rPr dirty="0"/>
              <a:t> </a:t>
            </a:r>
            <a:r>
              <a:rPr dirty="0" err="1"/>
              <a:t>seda</a:t>
            </a:r>
            <a:r>
              <a:rPr dirty="0"/>
              <a:t>: </a:t>
            </a:r>
            <a:r>
              <a:rPr dirty="0" err="1"/>
              <a:t>treeningurühmad</a:t>
            </a:r>
            <a:r>
              <a:rPr dirty="0"/>
              <a:t>, </a:t>
            </a:r>
            <a:r>
              <a:rPr dirty="0" err="1"/>
              <a:t>kogukonnakohvikud</a:t>
            </a:r>
            <a:r>
              <a:rPr dirty="0"/>
              <a:t>, </a:t>
            </a:r>
            <a:r>
              <a:rPr dirty="0" err="1"/>
              <a:t>külaseltsid</a:t>
            </a:r>
            <a:r>
              <a:rPr dirty="0"/>
              <a:t>, </a:t>
            </a:r>
            <a:r>
              <a:rPr dirty="0" err="1"/>
              <a:t>põlvkondadeülene</a:t>
            </a:r>
            <a:r>
              <a:rPr dirty="0"/>
              <a:t> </a:t>
            </a:r>
            <a:r>
              <a:rPr dirty="0" err="1"/>
              <a:t>tegevus</a:t>
            </a:r>
            <a:r>
              <a:rPr dirty="0"/>
              <a:t>.</a:t>
            </a:r>
          </a:p>
          <a:p>
            <a:r>
              <a:rPr b="1" dirty="0" err="1"/>
              <a:t>Tegelik</a:t>
            </a:r>
            <a:r>
              <a:rPr b="1" dirty="0"/>
              <a:t> </a:t>
            </a:r>
            <a:r>
              <a:rPr b="1" dirty="0" err="1"/>
              <a:t>muutus</a:t>
            </a:r>
            <a:r>
              <a:rPr b="1" dirty="0"/>
              <a:t> </a:t>
            </a:r>
            <a:r>
              <a:rPr b="1" dirty="0" err="1"/>
              <a:t>sünnib</a:t>
            </a:r>
            <a:r>
              <a:rPr b="1" dirty="0"/>
              <a:t> seal, </a:t>
            </a:r>
            <a:r>
              <a:rPr b="1" dirty="0" err="1"/>
              <a:t>kus</a:t>
            </a:r>
            <a:r>
              <a:rPr b="1" dirty="0"/>
              <a:t> </a:t>
            </a:r>
            <a:r>
              <a:rPr b="1" dirty="0" err="1"/>
              <a:t>inimesed</a:t>
            </a:r>
            <a:r>
              <a:rPr b="1" dirty="0"/>
              <a:t> </a:t>
            </a:r>
            <a:r>
              <a:rPr b="1" dirty="0" err="1"/>
              <a:t>tunnevad</a:t>
            </a:r>
            <a:r>
              <a:rPr b="1" dirty="0"/>
              <a:t> </a:t>
            </a:r>
            <a:r>
              <a:rPr b="1" dirty="0" err="1"/>
              <a:t>vastutust</a:t>
            </a:r>
            <a:r>
              <a:rPr b="1" dirty="0"/>
              <a:t> ka </a:t>
            </a:r>
            <a:r>
              <a:rPr b="1" dirty="0" err="1"/>
              <a:t>teiste</a:t>
            </a:r>
            <a:r>
              <a:rPr b="1" dirty="0"/>
              <a:t> </a:t>
            </a:r>
            <a:r>
              <a:rPr b="1" dirty="0" err="1"/>
              <a:t>heaolu</a:t>
            </a:r>
            <a:r>
              <a:rPr b="1" dirty="0"/>
              <a:t> </a:t>
            </a:r>
            <a:r>
              <a:rPr b="1" dirty="0" err="1"/>
              <a:t>eest</a:t>
            </a:r>
            <a:r>
              <a:rPr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527909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2161FE80-06EA-C82E-D339-5F213F0C6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00" y="1"/>
            <a:ext cx="4178301" cy="5773917"/>
          </a:xfrm>
        </p:spPr>
        <p:txBody>
          <a:bodyPr/>
          <a:lstStyle/>
          <a:p>
            <a:pPr algn="ctr"/>
            <a:r>
              <a:rPr>
                <a:solidFill>
                  <a:srgbClr val="A6192E"/>
                </a:solidFill>
              </a:rPr>
              <a:t>Omavalitsus on igapäevaelu ökosüsteem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DFD476F6-8A7E-581D-7356-40BAE757D1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2451" y="165100"/>
            <a:ext cx="7334249" cy="6311899"/>
          </a:xfrm>
        </p:spPr>
        <p:txBody>
          <a:bodyPr anchor="ctr"/>
          <a:lstStyle/>
          <a:p>
            <a:r>
              <a:rPr b="1" dirty="0"/>
              <a:t>KOKS: </a:t>
            </a:r>
            <a:r>
              <a:rPr dirty="0" err="1"/>
              <a:t>ülesanne</a:t>
            </a:r>
            <a:r>
              <a:rPr dirty="0"/>
              <a:t> pole </a:t>
            </a:r>
            <a:r>
              <a:rPr dirty="0" err="1"/>
              <a:t>ainult</a:t>
            </a:r>
            <a:r>
              <a:rPr dirty="0"/>
              <a:t> </a:t>
            </a:r>
            <a:r>
              <a:rPr dirty="0" err="1"/>
              <a:t>teenuseid</a:t>
            </a:r>
            <a:r>
              <a:rPr dirty="0"/>
              <a:t> </a:t>
            </a:r>
            <a:r>
              <a:rPr dirty="0" err="1"/>
              <a:t>korraldada</a:t>
            </a:r>
            <a:r>
              <a:rPr dirty="0"/>
              <a:t>, </a:t>
            </a:r>
            <a:r>
              <a:rPr dirty="0" err="1"/>
              <a:t>vaid</a:t>
            </a:r>
            <a:r>
              <a:rPr dirty="0"/>
              <a:t> </a:t>
            </a:r>
            <a:r>
              <a:rPr dirty="0" err="1"/>
              <a:t>kujundada</a:t>
            </a:r>
            <a:r>
              <a:rPr dirty="0"/>
              <a:t> </a:t>
            </a:r>
            <a:r>
              <a:rPr dirty="0" err="1"/>
              <a:t>keskkond</a:t>
            </a:r>
            <a:r>
              <a:rPr dirty="0"/>
              <a:t>, </a:t>
            </a:r>
            <a:r>
              <a:rPr dirty="0" err="1"/>
              <a:t>kus</a:t>
            </a:r>
            <a:r>
              <a:rPr dirty="0"/>
              <a:t> </a:t>
            </a:r>
            <a:r>
              <a:rPr dirty="0" err="1"/>
              <a:t>inimesed</a:t>
            </a:r>
            <a:r>
              <a:rPr dirty="0"/>
              <a:t> </a:t>
            </a:r>
            <a:r>
              <a:rPr dirty="0" err="1"/>
              <a:t>saavad</a:t>
            </a:r>
            <a:r>
              <a:rPr dirty="0"/>
              <a:t> </a:t>
            </a:r>
            <a:r>
              <a:rPr dirty="0" err="1"/>
              <a:t>üksteist</a:t>
            </a:r>
            <a:r>
              <a:rPr dirty="0"/>
              <a:t> </a:t>
            </a:r>
            <a:r>
              <a:rPr dirty="0" err="1"/>
              <a:t>märgata</a:t>
            </a:r>
            <a:r>
              <a:rPr dirty="0"/>
              <a:t> ja </a:t>
            </a:r>
            <a:r>
              <a:rPr dirty="0" err="1"/>
              <a:t>toetada</a:t>
            </a:r>
            <a:r>
              <a:rPr dirty="0"/>
              <a:t>.</a:t>
            </a:r>
            <a:endParaRPr lang="et-EE" dirty="0"/>
          </a:p>
          <a:p>
            <a:r>
              <a:rPr b="1" dirty="0" err="1"/>
              <a:t>Vaimse</a:t>
            </a:r>
            <a:r>
              <a:rPr b="1" dirty="0"/>
              <a:t> </a:t>
            </a:r>
            <a:r>
              <a:rPr b="1" dirty="0" err="1"/>
              <a:t>tervise</a:t>
            </a:r>
            <a:r>
              <a:rPr b="1" dirty="0"/>
              <a:t> </a:t>
            </a:r>
            <a:r>
              <a:rPr b="1" dirty="0" err="1"/>
              <a:t>roheline</a:t>
            </a:r>
            <a:r>
              <a:rPr b="1" dirty="0"/>
              <a:t> </a:t>
            </a:r>
            <a:r>
              <a:rPr b="1" dirty="0" err="1"/>
              <a:t>raamat</a:t>
            </a:r>
            <a:r>
              <a:rPr b="1" dirty="0"/>
              <a:t>: </a:t>
            </a:r>
            <a:r>
              <a:rPr dirty="0" err="1"/>
              <a:t>kogukondliku</a:t>
            </a:r>
            <a:r>
              <a:rPr dirty="0"/>
              <a:t> </a:t>
            </a:r>
            <a:r>
              <a:rPr dirty="0" err="1"/>
              <a:t>vaimse</a:t>
            </a:r>
            <a:r>
              <a:rPr dirty="0"/>
              <a:t> </a:t>
            </a:r>
            <a:r>
              <a:rPr dirty="0" err="1"/>
              <a:t>tervise</a:t>
            </a:r>
            <a:r>
              <a:rPr dirty="0"/>
              <a:t> </a:t>
            </a:r>
            <a:r>
              <a:rPr dirty="0" err="1"/>
              <a:t>kõige</a:t>
            </a:r>
            <a:r>
              <a:rPr dirty="0"/>
              <a:t> </a:t>
            </a:r>
            <a:r>
              <a:rPr dirty="0" err="1"/>
              <a:t>olulisem</a:t>
            </a:r>
            <a:r>
              <a:rPr dirty="0"/>
              <a:t> </a:t>
            </a:r>
            <a:r>
              <a:rPr dirty="0" err="1"/>
              <a:t>osaline</a:t>
            </a:r>
            <a:r>
              <a:rPr dirty="0"/>
              <a:t> on </a:t>
            </a:r>
            <a:r>
              <a:rPr dirty="0" err="1"/>
              <a:t>kohalik</a:t>
            </a:r>
            <a:r>
              <a:rPr dirty="0"/>
              <a:t> </a:t>
            </a:r>
            <a:r>
              <a:rPr dirty="0" err="1"/>
              <a:t>omavalitsus</a:t>
            </a:r>
            <a:r>
              <a:rPr dirty="0"/>
              <a:t>.</a:t>
            </a:r>
          </a:p>
          <a:p>
            <a:r>
              <a:rPr b="1" dirty="0" err="1"/>
              <a:t>Probleem</a:t>
            </a:r>
            <a:r>
              <a:rPr b="1" dirty="0"/>
              <a:t> </a:t>
            </a:r>
            <a:r>
              <a:rPr b="1" dirty="0" err="1"/>
              <a:t>ei</a:t>
            </a:r>
            <a:r>
              <a:rPr b="1" dirty="0"/>
              <a:t> ole </a:t>
            </a:r>
            <a:r>
              <a:rPr b="1" dirty="0" err="1"/>
              <a:t>enamasti</a:t>
            </a:r>
            <a:r>
              <a:rPr b="1" dirty="0"/>
              <a:t> </a:t>
            </a:r>
            <a:r>
              <a:rPr b="1" dirty="0" err="1"/>
              <a:t>teenuste</a:t>
            </a:r>
            <a:r>
              <a:rPr b="1" dirty="0"/>
              <a:t> ja </a:t>
            </a:r>
            <a:r>
              <a:rPr b="1" dirty="0" err="1"/>
              <a:t>tugitegevuste</a:t>
            </a:r>
            <a:r>
              <a:rPr b="1" dirty="0"/>
              <a:t> </a:t>
            </a:r>
            <a:r>
              <a:rPr b="1" dirty="0" err="1"/>
              <a:t>nappus</a:t>
            </a:r>
            <a:r>
              <a:rPr b="1" dirty="0"/>
              <a:t>, </a:t>
            </a:r>
            <a:r>
              <a:rPr b="1" dirty="0" err="1"/>
              <a:t>vaid</a:t>
            </a:r>
            <a:r>
              <a:rPr b="1" dirty="0"/>
              <a:t> </a:t>
            </a:r>
            <a:r>
              <a:rPr b="1" dirty="0" err="1"/>
              <a:t>sidustamatus</a:t>
            </a:r>
            <a:r>
              <a:rPr b="1" dirty="0"/>
              <a:t>.</a:t>
            </a:r>
          </a:p>
          <a:p>
            <a:r>
              <a:rPr dirty="0"/>
              <a:t>Kool, </a:t>
            </a:r>
            <a:r>
              <a:rPr dirty="0" err="1"/>
              <a:t>lasteaed</a:t>
            </a:r>
            <a:r>
              <a:rPr dirty="0"/>
              <a:t>, </a:t>
            </a:r>
            <a:r>
              <a:rPr dirty="0" err="1"/>
              <a:t>perearst</a:t>
            </a:r>
            <a:r>
              <a:rPr dirty="0"/>
              <a:t>, </a:t>
            </a:r>
            <a:r>
              <a:rPr dirty="0" err="1"/>
              <a:t>lastekaitse</a:t>
            </a:r>
            <a:r>
              <a:rPr dirty="0"/>
              <a:t>, </a:t>
            </a:r>
            <a:r>
              <a:rPr dirty="0" err="1"/>
              <a:t>noortekeskus</a:t>
            </a:r>
            <a:r>
              <a:rPr dirty="0"/>
              <a:t>, </a:t>
            </a:r>
            <a:r>
              <a:rPr dirty="0" err="1"/>
              <a:t>spordiklubi</a:t>
            </a:r>
            <a:r>
              <a:rPr dirty="0"/>
              <a:t>, </a:t>
            </a:r>
            <a:r>
              <a:rPr dirty="0" err="1"/>
              <a:t>korteriühistu</a:t>
            </a:r>
            <a:r>
              <a:rPr dirty="0"/>
              <a:t>, </a:t>
            </a:r>
            <a:r>
              <a:rPr dirty="0" err="1"/>
              <a:t>külaselts</a:t>
            </a:r>
            <a:r>
              <a:rPr dirty="0"/>
              <a:t> – </a:t>
            </a:r>
            <a:r>
              <a:rPr dirty="0" err="1"/>
              <a:t>toimivad</a:t>
            </a:r>
            <a:r>
              <a:rPr dirty="0"/>
              <a:t>, aga </a:t>
            </a:r>
            <a:r>
              <a:rPr dirty="0" err="1"/>
              <a:t>eraldi</a:t>
            </a:r>
            <a:r>
              <a:rPr dirty="0"/>
              <a:t>.</a:t>
            </a:r>
          </a:p>
          <a:p>
            <a:r>
              <a:rPr b="1" dirty="0" err="1"/>
              <a:t>Toimiv</a:t>
            </a:r>
            <a:r>
              <a:rPr b="1" dirty="0"/>
              <a:t> </a:t>
            </a:r>
            <a:r>
              <a:rPr b="1" dirty="0" err="1"/>
              <a:t>ennetus</a:t>
            </a:r>
            <a:r>
              <a:rPr b="1" dirty="0"/>
              <a:t> on </a:t>
            </a:r>
            <a:r>
              <a:rPr b="1" dirty="0" err="1"/>
              <a:t>alati</a:t>
            </a:r>
            <a:r>
              <a:rPr b="1" dirty="0"/>
              <a:t> </a:t>
            </a:r>
            <a:r>
              <a:rPr b="1" dirty="0" err="1"/>
              <a:t>valdkondadeülene</a:t>
            </a:r>
            <a:r>
              <a:rPr b="1" dirty="0"/>
              <a:t>. </a:t>
            </a:r>
            <a:r>
              <a:rPr dirty="0" err="1"/>
              <a:t>Omavalitsus</a:t>
            </a:r>
            <a:r>
              <a:rPr dirty="0"/>
              <a:t> on </a:t>
            </a:r>
            <a:r>
              <a:rPr dirty="0" err="1"/>
              <a:t>tasand</a:t>
            </a:r>
            <a:r>
              <a:rPr dirty="0"/>
              <a:t>, </a:t>
            </a:r>
            <a:r>
              <a:rPr dirty="0" err="1"/>
              <a:t>kus</a:t>
            </a:r>
            <a:r>
              <a:rPr dirty="0"/>
              <a:t> </a:t>
            </a:r>
            <a:r>
              <a:rPr dirty="0" err="1"/>
              <a:t>eri</a:t>
            </a:r>
            <a:r>
              <a:rPr dirty="0"/>
              <a:t> </a:t>
            </a:r>
            <a:r>
              <a:rPr dirty="0" err="1"/>
              <a:t>valdkonnad</a:t>
            </a:r>
            <a:r>
              <a:rPr dirty="0"/>
              <a:t> </a:t>
            </a:r>
            <a:r>
              <a:rPr dirty="0" err="1"/>
              <a:t>saab</a:t>
            </a:r>
            <a:r>
              <a:rPr dirty="0"/>
              <a:t> </a:t>
            </a:r>
            <a:r>
              <a:rPr dirty="0" err="1"/>
              <a:t>koos</a:t>
            </a:r>
            <a:r>
              <a:rPr dirty="0"/>
              <a:t> </a:t>
            </a:r>
            <a:r>
              <a:rPr dirty="0" err="1"/>
              <a:t>toimima</a:t>
            </a:r>
            <a:r>
              <a:rPr dirty="0"/>
              <a:t> panna.</a:t>
            </a:r>
          </a:p>
        </p:txBody>
      </p:sp>
    </p:spTree>
    <p:extLst>
      <p:ext uri="{BB962C8B-B14F-4D97-AF65-F5344CB8AC3E}">
        <p14:creationId xmlns:p14="http://schemas.microsoft.com/office/powerpoint/2010/main" val="8820656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2161FE80-06EA-C82E-D339-5F213F0C6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00" y="1"/>
            <a:ext cx="4178301" cy="5773917"/>
          </a:xfrm>
        </p:spPr>
        <p:txBody>
          <a:bodyPr/>
          <a:lstStyle/>
          <a:p>
            <a:pPr algn="ctr"/>
            <a:r>
              <a:rPr>
                <a:solidFill>
                  <a:srgbClr val="A6192E"/>
                </a:solidFill>
              </a:rPr>
              <a:t>Mida sellest kaasa võtta?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DFD476F6-8A7E-581D-7356-40BAE757D1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2451" y="165101"/>
            <a:ext cx="7334249" cy="5608818"/>
          </a:xfrm>
        </p:spPr>
        <p:txBody>
          <a:bodyPr anchor="ctr"/>
          <a:lstStyle/>
          <a:p>
            <a:pPr marL="0" indent="0">
              <a:spcBef>
                <a:spcPts val="0"/>
              </a:spcBef>
              <a:buNone/>
            </a:pPr>
            <a:r>
              <a:rPr sz="3000" b="1">
                <a:solidFill>
                  <a:srgbClr val="A6192E"/>
                </a:solidFill>
              </a:rPr>
              <a:t>1. Märka.</a:t>
            </a:r>
            <a:endParaRPr lang="et-EE" dirty="0"/>
          </a:p>
          <a:p>
            <a:pPr marL="0" indent="0">
              <a:spcBef>
                <a:spcPts val="0"/>
              </a:spcBef>
              <a:buNone/>
            </a:pPr>
            <a:r>
              <a:rPr sz="2400"/>
              <a:t>Mitte kõik, mis lonkab, ei ole katki.</a:t>
            </a:r>
          </a:p>
          <a:p>
            <a:pPr marL="0" indent="0">
              <a:spcBef>
                <a:spcPts val="400"/>
              </a:spcBef>
              <a:buNone/>
            </a:pPr>
            <a:r>
              <a:rPr sz="2000">
                <a:solidFill>
                  <a:srgbClr val="595959"/>
                </a:solidFill>
              </a:rPr>
              <a:t>Mõõtke kuuluvust ja üksildust, mitte ainult diagnoose. Üksildus on terviserisk, mitte iseloomuomadus.</a:t>
            </a:r>
          </a:p>
          <a:p>
            <a:pPr marL="0" indent="0">
              <a:spcBef>
                <a:spcPts val="2200"/>
              </a:spcBef>
              <a:buNone/>
            </a:pPr>
            <a:r>
              <a:rPr sz="3000" b="1">
                <a:solidFill>
                  <a:srgbClr val="A6192E"/>
                </a:solidFill>
              </a:rPr>
              <a:t>2. Hooli.</a:t>
            </a:r>
          </a:p>
          <a:p>
            <a:pPr marL="0" indent="0">
              <a:spcBef>
                <a:spcPts val="0"/>
              </a:spcBef>
              <a:buNone/>
            </a:pPr>
            <a:r>
              <a:rPr sz="2400"/>
              <a:t>Teenuseid saab tellida. Hoolimist ei saa.</a:t>
            </a:r>
          </a:p>
          <a:p>
            <a:pPr marL="0" indent="0">
              <a:spcBef>
                <a:spcPts val="400"/>
              </a:spcBef>
              <a:buNone/>
            </a:pPr>
            <a:r>
              <a:rPr sz="2000">
                <a:solidFill>
                  <a:srgbClr val="595959"/>
                </a:solidFill>
              </a:rPr>
              <a:t>Tugiisikud, kogukonnakohvikud, madala künnise tegevused – püramiidi keskmine kiht tehakse paksemaks siin, mitte Toompeal.</a:t>
            </a:r>
          </a:p>
          <a:p>
            <a:pPr marL="0" indent="0">
              <a:spcBef>
                <a:spcPts val="2200"/>
              </a:spcBef>
              <a:buNone/>
            </a:pPr>
            <a:r>
              <a:rPr sz="3000" b="1">
                <a:solidFill>
                  <a:srgbClr val="A6192E"/>
                </a:solidFill>
              </a:rPr>
              <a:t>3. Loo keskkond.</a:t>
            </a:r>
          </a:p>
          <a:p>
            <a:pPr marL="0" indent="0">
              <a:spcBef>
                <a:spcPts val="0"/>
              </a:spcBef>
              <a:buNone/>
            </a:pPr>
            <a:r>
              <a:rPr sz="2400"/>
              <a:t>Vaimne tervis ei sünni kabinetis ega kampaania korras.</a:t>
            </a:r>
          </a:p>
          <a:p>
            <a:pPr marL="0" indent="0">
              <a:spcBef>
                <a:spcPts val="400"/>
              </a:spcBef>
              <a:buNone/>
            </a:pPr>
            <a:r>
              <a:rPr sz="2000">
                <a:solidFill>
                  <a:srgbClr val="595959"/>
                </a:solidFill>
              </a:rPr>
              <a:t>See sünnib Maardus, Sakus, Viimsis, Raasikul – seal, kus inimesed elavad, töötavad, koolis käivad ja suhtlevad.</a:t>
            </a:r>
          </a:p>
        </p:txBody>
      </p:sp>
    </p:spTree>
    <p:extLst>
      <p:ext uri="{BB962C8B-B14F-4D97-AF65-F5344CB8AC3E}">
        <p14:creationId xmlns:p14="http://schemas.microsoft.com/office/powerpoint/2010/main" val="39615873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280160"/>
            <a:ext cx="4846320" cy="4389120"/>
          </a:xfrm>
          <a:prstGeom prst="rect">
            <a:avLst/>
          </a:prstGeom>
          <a:noFill/>
        </p:spPr>
        <p:txBody>
          <a:bodyPr wrap="square" lIns="0" rIns="0" anchor="ctr">
            <a:spAutoFit/>
          </a:bodyPr>
          <a:lstStyle/>
          <a:p>
            <a:pPr>
              <a:spcBef>
                <a:spcPts val="0"/>
              </a:spcBef>
            </a:pPr>
            <a:r>
              <a:rPr sz="3600" b="1">
                <a:solidFill>
                  <a:srgbClr val="A6192E"/>
                </a:solidFill>
              </a:rPr>
              <a:t>Merike Sisask</a:t>
            </a:r>
            <a:r>
              <a:rPr sz="2000" b="0"/>
              <a:t>, PhD</a:t>
            </a:r>
          </a:p>
          <a:p>
            <a:pPr>
              <a:spcBef>
                <a:spcPts val="600"/>
              </a:spcBef>
            </a:pPr>
            <a:r>
              <a:rPr sz="2000" b="0"/>
              <a:t>Sotsiaaltervishoiu professor</a:t>
            </a:r>
          </a:p>
          <a:p>
            <a:pPr>
              <a:spcBef>
                <a:spcPts val="0"/>
              </a:spcBef>
            </a:pPr>
            <a:r>
              <a:rPr sz="2000" b="0"/>
              <a:t>Tallinna Ülikool</a:t>
            </a:r>
          </a:p>
          <a:p>
            <a:pPr>
              <a:spcBef>
                <a:spcPts val="0"/>
              </a:spcBef>
            </a:pPr>
            <a:r>
              <a:rPr sz="2000" b="0"/>
              <a:t>Ühiskonnateaduste instituut (ÜTI)</a:t>
            </a:r>
          </a:p>
          <a:p>
            <a:pPr>
              <a:spcBef>
                <a:spcPts val="2200"/>
              </a:spcBef>
            </a:pPr>
            <a:r>
              <a:rPr sz="1800" b="0">
                <a:solidFill>
                  <a:srgbClr val="595959"/>
                </a:solidFill>
              </a:rPr>
              <a:t>+372 51 66 543</a:t>
            </a:r>
          </a:p>
          <a:p>
            <a:pPr>
              <a:spcBef>
                <a:spcPts val="200"/>
              </a:spcBef>
            </a:pPr>
            <a:r>
              <a:rPr sz="1800" b="0">
                <a:solidFill>
                  <a:srgbClr val="595959"/>
                </a:solidFill>
              </a:rPr>
              <a:t>sisask.merike@gmail.com</a:t>
            </a:r>
          </a:p>
          <a:p>
            <a:pPr>
              <a:spcBef>
                <a:spcPts val="200"/>
              </a:spcBef>
            </a:pPr>
            <a:r>
              <a:rPr sz="1800" b="0">
                <a:solidFill>
                  <a:srgbClr val="595959"/>
                </a:solidFill>
              </a:rPr>
              <a:t>www.tlu.ee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60720" y="1280160"/>
            <a:ext cx="5943600" cy="4389120"/>
          </a:xfrm>
          <a:prstGeom prst="rect">
            <a:avLst/>
          </a:prstGeom>
          <a:noFill/>
        </p:spPr>
        <p:txBody>
          <a:bodyPr wrap="square" lIns="0" rIns="0" anchor="ctr">
            <a:spAutoFit/>
          </a:bodyPr>
          <a:lstStyle/>
          <a:p>
            <a:pPr>
              <a:spcBef>
                <a:spcPts val="0"/>
              </a:spcBef>
            </a:pPr>
            <a:r>
              <a:rPr sz="1600" b="1"/>
              <a:t>Eesti inimarengu aruanne 2023 „Vaimne tervis ja heaolu“</a:t>
            </a:r>
          </a:p>
          <a:p>
            <a:pPr>
              <a:spcBef>
                <a:spcPts val="100"/>
              </a:spcBef>
            </a:pPr>
            <a:r>
              <a:rPr sz="1600" b="0"/>
              <a:t>peatoimetaja</a:t>
            </a:r>
            <a:r>
              <a:rPr sz="1400" b="0">
                <a:solidFill>
                  <a:srgbClr val="595959"/>
                </a:solidFill>
              </a:rPr>
              <a:t>   2023.inimareng.ee</a:t>
            </a:r>
          </a:p>
          <a:p>
            <a:pPr>
              <a:spcBef>
                <a:spcPts val="1800"/>
              </a:spcBef>
            </a:pPr>
            <a:r>
              <a:rPr sz="1600" b="1"/>
              <a:t>Eesti heaoluteaduste tippkeskus EstWell</a:t>
            </a:r>
          </a:p>
          <a:p>
            <a:pPr>
              <a:spcBef>
                <a:spcPts val="100"/>
              </a:spcBef>
            </a:pPr>
            <a:r>
              <a:rPr sz="1600" b="0"/>
              <a:t>nõukogu liige</a:t>
            </a:r>
            <a:r>
              <a:rPr sz="1400" b="0">
                <a:solidFill>
                  <a:srgbClr val="595959"/>
                </a:solidFill>
              </a:rPr>
              <a:t>   estwell.ut.ee</a:t>
            </a:r>
          </a:p>
          <a:p>
            <a:pPr>
              <a:spcBef>
                <a:spcPts val="1800"/>
              </a:spcBef>
            </a:pPr>
            <a:r>
              <a:rPr sz="1600" b="1"/>
              <a:t>TLÜ Elutee, heaolu ja avatud ühiskonna uuringute tippkeskus (TEHA)</a:t>
            </a:r>
          </a:p>
          <a:p>
            <a:pPr>
              <a:spcBef>
                <a:spcPts val="100"/>
              </a:spcBef>
            </a:pPr>
            <a:r>
              <a:rPr sz="1600" b="0"/>
              <a:t>nõukogu esimees</a:t>
            </a:r>
            <a:r>
              <a:rPr sz="1400" b="0">
                <a:solidFill>
                  <a:srgbClr val="595959"/>
                </a:solidFill>
              </a:rPr>
              <a:t>   tlu.ee/yti</a:t>
            </a:r>
          </a:p>
          <a:p>
            <a:pPr>
              <a:spcBef>
                <a:spcPts val="1800"/>
              </a:spcBef>
            </a:pPr>
            <a:r>
              <a:rPr sz="1600" b="1"/>
              <a:t>Eesti-Rootsi vaimse tervise ja suitsidoloogia instituut (ERSI)</a:t>
            </a:r>
          </a:p>
          <a:p>
            <a:pPr>
              <a:spcBef>
                <a:spcPts val="100"/>
              </a:spcBef>
            </a:pPr>
            <a:r>
              <a:rPr sz="1600" b="0"/>
              <a:t>juhatuse liige</a:t>
            </a:r>
            <a:r>
              <a:rPr sz="1400" b="0">
                <a:solidFill>
                  <a:srgbClr val="595959"/>
                </a:solidFill>
              </a:rPr>
              <a:t>   suicidology.ee</a:t>
            </a:r>
          </a:p>
        </p:txBody>
      </p:sp>
    </p:spTree>
    <p:extLst>
      <p:ext uri="{BB962C8B-B14F-4D97-AF65-F5344CB8AC3E}">
        <p14:creationId xmlns:p14="http://schemas.microsoft.com/office/powerpoint/2010/main" val="2599400429"/>
      </p:ext>
    </p:extLst>
  </p:cSld>
  <p:clrMapOvr>
    <a:masterClrMapping/>
  </p:clrMapOvr>
</p:sld>
</file>

<file path=ppt/theme/theme1.xml><?xml version="1.0" encoding="utf-8"?>
<a:theme xmlns:a="http://schemas.openxmlformats.org/drawingml/2006/main" name="MERIKE SISASK venia legendi 11.10.2018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MERIKE SISASK venia legendi 11.10.2018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4D55244C-3CE0-4CA0-8052-201B3DDD8F2E}">
  <we:reference id="wa200010725" version="1.0.0.1" store="en-US" storeType="OMEX"/>
  <we:alternateReferences>
    <we:reference id="WA200010725" version="1.0.0.1" store="" storeType="OMEX"/>
  </we:alternateReferences>
  <we:properties>
    <we:property name="claude.fileId" value="&quot;fbd9c0e9-070a-4e95-b149-e34f5b60ba1d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MERIKE SISASK venia legendi 11.10.2018</Template>
  <TotalTime>6997</TotalTime>
  <Words>625</Words>
  <Application>Microsoft Office PowerPoint</Application>
  <PresentationFormat>Laiekraan</PresentationFormat>
  <Paragraphs>75</Paragraphs>
  <Slides>10</Slides>
  <Notes>10</Notes>
  <HiddenSlides>0</HiddenSlides>
  <MMClips>0</MMClips>
  <ScaleCrop>false</ScaleCrop>
  <HeadingPairs>
    <vt:vector size="6" baseType="variant">
      <vt:variant>
        <vt:lpstr>Kasutatud fondid</vt:lpstr>
      </vt:variant>
      <vt:variant>
        <vt:i4>2</vt:i4>
      </vt:variant>
      <vt:variant>
        <vt:lpstr>Kujundus</vt:lpstr>
      </vt:variant>
      <vt:variant>
        <vt:i4>2</vt:i4>
      </vt:variant>
      <vt:variant>
        <vt:lpstr>Slaidipealkirjad</vt:lpstr>
      </vt:variant>
      <vt:variant>
        <vt:i4>10</vt:i4>
      </vt:variant>
    </vt:vector>
  </HeadingPairs>
  <TitlesOfParts>
    <vt:vector size="14" baseType="lpstr">
      <vt:lpstr>Arial</vt:lpstr>
      <vt:lpstr>Calibri</vt:lpstr>
      <vt:lpstr>MERIKE SISASK venia legendi 11.10.2018</vt:lpstr>
      <vt:lpstr>1_MERIKE SISASK venia legendi 11.10.2018</vt:lpstr>
      <vt:lpstr>Ise- ja koostoimimise mõistlik tasakaal vaimse heaolu loomisel kogukonnas</vt:lpstr>
      <vt:lpstr>Meil kõigil on vaimne tervis?</vt:lpstr>
      <vt:lpstr>Vaimne tervis = heaolu seisund?</vt:lpstr>
      <vt:lpstr>Millest sõltub vaimne tervis?</vt:lpstr>
      <vt:lpstr>Püramiid või liivakell?</vt:lpstr>
      <vt:lpstr>Kaks telge – kus on tasakaal?</vt:lpstr>
      <vt:lpstr>Kelle vastutus?</vt:lpstr>
      <vt:lpstr>Omavalitsus on igapäevaelu ökosüsteem</vt:lpstr>
      <vt:lpstr>Mida sellest kaasa võtta?</vt:lpstr>
      <vt:lpstr>PowerPointi esitlus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Role of mental health in successful aging</dc:title>
  <dc:creator>Merike Sisask</dc:creator>
  <cp:lastModifiedBy>Merike Sisask</cp:lastModifiedBy>
  <cp:revision>144</cp:revision>
  <cp:lastPrinted>2018-05-15T09:56:08Z</cp:lastPrinted>
  <dcterms:created xsi:type="dcterms:W3CDTF">2017-12-27T17:09:47Z</dcterms:created>
  <dcterms:modified xsi:type="dcterms:W3CDTF">2026-10-28T08:43:08Z</dcterms:modified>
</cp:coreProperties>
</file>