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57" r:id="rId3"/>
    <p:sldId id="262" r:id="rId4"/>
    <p:sldId id="265" r:id="rId5"/>
    <p:sldId id="263" r:id="rId6"/>
    <p:sldId id="266" r:id="rId7"/>
    <p:sldId id="267" r:id="rId8"/>
    <p:sldId id="264" r:id="rId9"/>
    <p:sldId id="261" r:id="rId10"/>
    <p:sldId id="260" r:id="rId11"/>
    <p:sldId id="259" r:id="rId12"/>
    <p:sldId id="272" r:id="rId13"/>
    <p:sldId id="258" r:id="rId14"/>
    <p:sldId id="271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6827"/>
    <a:srgbClr val="986320"/>
    <a:srgbClr val="D2AE75"/>
    <a:srgbClr val="EACF5E"/>
    <a:srgbClr val="EED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3BAF9-3F1E-4FA1-9AEE-B4563EA02E41}" v="7" dt="2026-10-06T06:52:13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744"/>
  </p:normalViewPr>
  <p:slideViewPr>
    <p:cSldViewPr snapToGrid="0">
      <p:cViewPr varScale="1">
        <p:scale>
          <a:sx n="119" d="100"/>
          <a:sy n="119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D8918-78D8-409F-AD71-7B9F2C7FA1D6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9AD2-61B7-468A-9E91-AC16795FE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26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29AD2-61B7-468A-9E91-AC16795FEB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6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1F5AC-A0F6-8742-701C-2297252EE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1EC22A-1545-3D37-14D7-E27A11154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6A027-A2FA-FF98-AA98-6FE0F2948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92B2A-5997-68B8-9330-31D7066B4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32BA2-55FE-F4A5-7B53-15C33BEC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72243-3C7B-F3D2-3AC2-8FD4E80EC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DFF04-1E9E-5967-8CD5-DCFB5E2BC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43612-FB8A-6149-3F73-70F5DB0A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71B85-9A47-DA29-B0FD-3A1E0EF8C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91745-0BAA-9F6A-3A4F-42161569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52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1C1CA-7FDC-6CF8-B446-AC68DE06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B3E16-2A10-DBE4-FBBC-FB49E4879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FC280-FF59-C94F-DE9D-B06DA9E16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BBF2B-7B5A-385D-480C-3D33249A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8089D-6A54-8D82-9B7B-40137385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67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A695B-219E-41FC-DB42-6A01D9CD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008C7-39EE-0DA4-5C72-301B7F0DE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1291A-CD4E-56FF-06BC-A23FD45F6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721C5-65D1-82BA-7CD1-0A52BAF1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50487-4C80-5E03-C3BA-10E705286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7DD709-D997-0AA1-F460-B9CCE41D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36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EDA9-F65E-467B-789A-AF7529D2C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0EEB5-B82D-C0BF-77F8-26A0A109F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8754A-1CEC-51E3-823E-A7158A627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92517-E661-1FD1-C027-63CDB8249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549D2-160A-6062-F7F9-6C480657F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266B0-F597-B955-11EE-D2528F71B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DABD73-09C6-C386-0319-ABB9E637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D08DB5-F1DA-9F10-201C-06DEC2183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2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D746-242B-752D-7756-6977A23B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796A7-97F2-D7A8-13CA-6F7FDB27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3EF361-8738-4DC3-7127-BA58CE3D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60251-71D6-C52E-0E0A-436BB1456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9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5A2C5D-6F8F-919C-CE5E-6CB128B98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4C28F3-6910-DC92-6C7D-112688FF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8884-97B4-130A-B358-DDC6B8D20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2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E0DF-7318-58D9-08D2-93DFD2A7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44C9D-205B-4FE6-EBA3-DF431FE27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93083-2A50-63E5-A964-09B0745F7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B1312E-E149-B60F-8EB3-4ADC2DAD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3B458-BE11-81EE-53B1-0094B8162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72AAB-666F-6B8F-BD27-4BD7F6BC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92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E154-214C-CA50-C9C0-81FEFFEF6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BB74E-27C2-992C-B77A-467888D437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0AFE9-69E7-2ECB-484E-B2CA2FADB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C75E5-DC4B-D03B-86F8-C86CBA20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06940-7884-E51A-A051-FA30C52FC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B140F-16E3-E3F4-7DB9-21170C84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7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EDAE-8602-0AAA-41E5-DB33CCE36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063D73-2954-C9BC-0700-C7B5A84E7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BE6C2-B103-B87C-D439-49E64C5D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EBADA-3107-E81E-F2CD-3959C9F8F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824F9-4B9C-AD00-3D7E-F2857734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6DEC80-2FDE-D703-163F-F5BE31E92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B2CED-4506-2D75-7559-49F95CAE7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6BED-1CAF-A4FC-48A1-CC1603921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9E096-D4BA-CA56-7ACC-2CF48F371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EA8AA-6D63-ECDF-70BE-CAF61FE44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9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0D04C3-3BB7-074D-526E-4B7F59C8C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A2942-433D-5AF7-0A1E-98369E28F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BC4FE-C812-6C2F-06C3-F1D81DEDF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C7DB8-4FDF-4294-89AF-F2FF9F21DDB7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436CB-B2BA-AA1B-5F2D-4D5A9730E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E4904-6B77-0AD1-F8D7-EB6EF0920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645191-6B68-42A8-9997-5C434F487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18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mYu-S7xUCM?feature=oembed" TargetMode="Externa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453414-4D61-F22C-0FF0-F14A1DA0A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7607BB-C368-21E6-5F21-C2D0B1280A70}"/>
              </a:ext>
            </a:extLst>
          </p:cNvPr>
          <p:cNvSpPr txBox="1"/>
          <p:nvPr/>
        </p:nvSpPr>
        <p:spPr>
          <a:xfrm>
            <a:off x="639098" y="747900"/>
            <a:ext cx="4112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000" b="1" dirty="0">
                <a:solidFill>
                  <a:srgbClr val="986320"/>
                </a:solidFill>
              </a:rPr>
              <a:t>HARJUMAA VI OMAVALITSUSPÄEV</a:t>
            </a:r>
            <a:endParaRPr lang="en-US" sz="2000" b="1" dirty="0">
              <a:solidFill>
                <a:srgbClr val="98632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F9997E-E0EC-4C26-554E-044B767ABEDF}"/>
              </a:ext>
            </a:extLst>
          </p:cNvPr>
          <p:cNvSpPr txBox="1"/>
          <p:nvPr/>
        </p:nvSpPr>
        <p:spPr>
          <a:xfrm>
            <a:off x="639098" y="1357823"/>
            <a:ext cx="4296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/>
              <a:t>Kogukond</a:t>
            </a:r>
            <a:r>
              <a:rPr lang="en-US" sz="3000" b="1" dirty="0"/>
              <a:t> </a:t>
            </a:r>
            <a:r>
              <a:rPr lang="en-US" sz="3000" b="1" dirty="0" err="1"/>
              <a:t>kui</a:t>
            </a:r>
            <a:r>
              <a:rPr lang="en-US" sz="3000" b="1" dirty="0"/>
              <a:t> </a:t>
            </a:r>
            <a:r>
              <a:rPr lang="en-US" sz="3000" b="1" dirty="0" err="1"/>
              <a:t>tervise</a:t>
            </a:r>
            <a:r>
              <a:rPr lang="en-US" sz="3000" b="1" dirty="0"/>
              <a:t> </a:t>
            </a:r>
            <a:r>
              <a:rPr lang="en-US" sz="3000" b="1" dirty="0" err="1"/>
              <a:t>looja</a:t>
            </a:r>
            <a:r>
              <a:rPr lang="en-US" sz="3000" b="1" dirty="0"/>
              <a:t>: Maardu </a:t>
            </a:r>
            <a:r>
              <a:rPr lang="en-US" sz="3000" b="1" dirty="0" err="1"/>
              <a:t>vaade</a:t>
            </a:r>
            <a:r>
              <a:rPr lang="en-US" sz="3000" b="1" dirty="0"/>
              <a:t> ja </a:t>
            </a:r>
            <a:r>
              <a:rPr lang="en-US" sz="3000" b="1" dirty="0" err="1"/>
              <a:t>laiemad</a:t>
            </a:r>
            <a:r>
              <a:rPr lang="en-US" sz="3000" b="1" dirty="0"/>
              <a:t> </a:t>
            </a:r>
            <a:r>
              <a:rPr lang="en-US" sz="3000" b="1" dirty="0" err="1"/>
              <a:t>õppetunnid</a:t>
            </a:r>
            <a:endParaRPr lang="en-US" sz="3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AC569-4DC8-D91D-631B-9287AF34A91A}"/>
              </a:ext>
            </a:extLst>
          </p:cNvPr>
          <p:cNvSpPr txBox="1"/>
          <p:nvPr/>
        </p:nvSpPr>
        <p:spPr>
          <a:xfrm>
            <a:off x="639098" y="3222523"/>
            <a:ext cx="3637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i="1" dirty="0"/>
              <a:t>Kui palju tervist saab linn luua ilma ühegi retseptita</a:t>
            </a:r>
            <a:r>
              <a:rPr lang="ru-RU" sz="2000" i="1" dirty="0"/>
              <a:t>?</a:t>
            </a:r>
            <a:endParaRPr lang="en-US" sz="20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2AEAD0-9479-25C3-577F-DB0AA684BA96}"/>
              </a:ext>
            </a:extLst>
          </p:cNvPr>
          <p:cNvSpPr txBox="1"/>
          <p:nvPr/>
        </p:nvSpPr>
        <p:spPr>
          <a:xfrm>
            <a:off x="747250" y="5589009"/>
            <a:ext cx="291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AURIKA SIN-KERRA</a:t>
            </a:r>
          </a:p>
          <a:p>
            <a:r>
              <a:rPr lang="en-US" sz="2000" b="1" dirty="0"/>
              <a:t>Maardu </a:t>
            </a:r>
            <a:r>
              <a:rPr lang="en-US" sz="2000" b="1" dirty="0" err="1"/>
              <a:t>linnapea</a:t>
            </a:r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F09E99-444D-8AA3-DBD6-4FA8E13B0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18" y="4843149"/>
            <a:ext cx="1270254" cy="6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4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49510-984F-79FF-F37D-A25F5F83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FC30-B432-8639-5752-16107E1C06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D3597-F1AB-C819-0D0F-8A18D22EA0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DA4B4E-737C-9ECD-798B-FCA070588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7FA7C1-2AD3-47C2-BC93-5B57814F18FC}"/>
              </a:ext>
            </a:extLst>
          </p:cNvPr>
          <p:cNvSpPr txBox="1"/>
          <p:nvPr/>
        </p:nvSpPr>
        <p:spPr>
          <a:xfrm>
            <a:off x="8023123" y="657375"/>
            <a:ext cx="3706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Kogukond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ole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ainult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tervisedenduse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sihtrühm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8340BD-02C9-41DB-4ADA-442722DE6111}"/>
              </a:ext>
            </a:extLst>
          </p:cNvPr>
          <p:cNvSpPr txBox="1"/>
          <p:nvPr/>
        </p:nvSpPr>
        <p:spPr>
          <a:xfrm>
            <a:off x="8023123" y="2131458"/>
            <a:ext cx="3923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Kogukond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on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tervise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kaaslooja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632C2D-4D5B-1A1E-EF21-8AA74725AE78}"/>
              </a:ext>
            </a:extLst>
          </p:cNvPr>
          <p:cNvSpPr txBox="1"/>
          <p:nvPr/>
        </p:nvSpPr>
        <p:spPr>
          <a:xfrm>
            <a:off x="8023124" y="3509963"/>
            <a:ext cx="392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86320"/>
                </a:solidFill>
              </a:rPr>
              <a:t>Linn </a:t>
            </a:r>
            <a:r>
              <a:rPr lang="en-US" sz="2400" b="1" dirty="0" err="1">
                <a:solidFill>
                  <a:srgbClr val="986320"/>
                </a:solidFill>
              </a:rPr>
              <a:t>kujundab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keskkonda</a:t>
            </a:r>
            <a:r>
              <a:rPr lang="en-US" sz="2400" b="1" dirty="0">
                <a:solidFill>
                  <a:srgbClr val="986320"/>
                </a:solidFill>
              </a:rPr>
              <a:t>, </a:t>
            </a:r>
            <a:r>
              <a:rPr lang="en-US" sz="2400" b="1" dirty="0" err="1">
                <a:solidFill>
                  <a:srgbClr val="986320"/>
                </a:solidFill>
              </a:rPr>
              <a:t>kus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inimene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teeb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iga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päev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oma</a:t>
            </a:r>
            <a:r>
              <a:rPr lang="en-US" sz="2400" b="1" dirty="0">
                <a:solidFill>
                  <a:srgbClr val="986320"/>
                </a:solidFill>
              </a:rPr>
              <a:t> </a:t>
            </a:r>
            <a:r>
              <a:rPr lang="en-US" sz="2400" b="1" dirty="0" err="1">
                <a:solidFill>
                  <a:srgbClr val="986320"/>
                </a:solidFill>
              </a:rPr>
              <a:t>tervisevalikuid</a:t>
            </a:r>
            <a:r>
              <a:rPr lang="ru-RU" sz="2400" b="1" dirty="0">
                <a:solidFill>
                  <a:srgbClr val="986320"/>
                </a:solidFill>
              </a:rPr>
              <a:t>.</a:t>
            </a:r>
            <a:endParaRPr lang="en-US" sz="2400" b="1" dirty="0">
              <a:solidFill>
                <a:srgbClr val="9863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BAF10-3AEA-0719-3568-459B2AE6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99D8-11EB-F6BE-FAE7-E218D2B0F4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948D5-082A-B62F-5A87-CA1046B9F5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2634AF-2369-4FE6-FCBA-1F2D9BE75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9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4C6F0-35D8-B17A-7DE9-20751C43D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CC6F14-2645-5F85-FD94-7FF046BD1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1F68C-BA5A-A8ED-56CF-DC9916A6FA14}"/>
              </a:ext>
            </a:extLst>
          </p:cNvPr>
          <p:cNvSpPr txBox="1"/>
          <p:nvPr/>
        </p:nvSpPr>
        <p:spPr>
          <a:xfrm>
            <a:off x="7954298" y="2360835"/>
            <a:ext cx="36296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err="1"/>
              <a:t>hästi</a:t>
            </a:r>
            <a:r>
              <a:rPr lang="en-US" sz="2000" dirty="0"/>
              <a:t> </a:t>
            </a:r>
            <a:r>
              <a:rPr lang="en-US" sz="2000" dirty="0" err="1"/>
              <a:t>kujundatud</a:t>
            </a:r>
            <a:r>
              <a:rPr lang="en-US" sz="2000" dirty="0"/>
              <a:t> </a:t>
            </a:r>
            <a:r>
              <a:rPr lang="en-US" sz="2000" dirty="0" err="1"/>
              <a:t>linnaruumist</a:t>
            </a:r>
            <a:r>
              <a:rPr lang="en-US" sz="2000" dirty="0"/>
              <a:t>, </a:t>
            </a: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/>
              <a:t>kättesaadavast</a:t>
            </a:r>
            <a:r>
              <a:rPr lang="en-US" sz="2000" dirty="0"/>
              <a:t> </a:t>
            </a:r>
            <a:r>
              <a:rPr lang="en-US" sz="2000" dirty="0" err="1"/>
              <a:t>informatsioonist</a:t>
            </a:r>
            <a:r>
              <a:rPr lang="en-US" sz="2000" dirty="0"/>
              <a:t>,</a:t>
            </a: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err="1"/>
              <a:t>osalemisvõimalustest</a:t>
            </a: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t-E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err="1"/>
              <a:t>inimestest</a:t>
            </a:r>
            <a:r>
              <a:rPr lang="en-US" sz="2000" dirty="0"/>
              <a:t>, </a:t>
            </a:r>
            <a:r>
              <a:rPr lang="en-US" sz="2000" dirty="0" err="1"/>
              <a:t>kes</a:t>
            </a:r>
            <a:r>
              <a:rPr lang="en-US" sz="2000" dirty="0"/>
              <a:t> </a:t>
            </a:r>
            <a:r>
              <a:rPr lang="en-US" sz="2000" dirty="0" err="1"/>
              <a:t>oskavad</a:t>
            </a:r>
            <a:r>
              <a:rPr lang="en-US" sz="2000" dirty="0"/>
              <a:t> </a:t>
            </a:r>
            <a:r>
              <a:rPr lang="en-US" sz="2000" dirty="0" err="1"/>
              <a:t>märgata</a:t>
            </a:r>
            <a:r>
              <a:rPr lang="en-US" sz="2000" dirty="0"/>
              <a:t>. </a:t>
            </a:r>
          </a:p>
        </p:txBody>
      </p:sp>
      <p:pic>
        <p:nvPicPr>
          <p:cNvPr id="8" name="Graphic 7" descr="A lightbulb">
            <a:extLst>
              <a:ext uri="{FF2B5EF4-FFF2-40B4-BE49-F238E27FC236}">
                <a16:creationId xmlns:a16="http://schemas.microsoft.com/office/drawing/2014/main" id="{09EBD7BC-D1D4-6F41-9C89-6FCFF99F38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0419" y="344590"/>
            <a:ext cx="1017639" cy="10176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7EFEC3-8AF8-6564-A7E9-C9C6E50AAF6E}"/>
              </a:ext>
            </a:extLst>
          </p:cNvPr>
          <p:cNvSpPr txBox="1"/>
          <p:nvPr/>
        </p:nvSpPr>
        <p:spPr>
          <a:xfrm>
            <a:off x="8109155" y="1578896"/>
            <a:ext cx="61697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8632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TERVISEEDENDUS ALGAB</a:t>
            </a: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98632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2019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719E-84F7-6340-B3B0-5E4405939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8DE2-240A-FD04-B892-B283246B6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80578-6189-C810-9EAF-026115936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643D9-FD5D-23BD-27D2-06D3C0979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6935E0-62BE-50B6-7817-B03744F0899A}"/>
              </a:ext>
            </a:extLst>
          </p:cNvPr>
          <p:cNvSpPr txBox="1"/>
          <p:nvPr/>
        </p:nvSpPr>
        <p:spPr>
          <a:xfrm>
            <a:off x="7235566" y="511605"/>
            <a:ext cx="46885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Maardu </a:t>
            </a:r>
            <a:r>
              <a:rPr lang="en-US" b="1" dirty="0">
                <a:solidFill>
                  <a:srgbClr val="986320"/>
                </a:solidFill>
              </a:rPr>
              <a:t>KOMPAKTSUS</a:t>
            </a:r>
            <a:r>
              <a:rPr lang="en-US" dirty="0"/>
              <a:t> on </a:t>
            </a:r>
            <a:r>
              <a:rPr lang="en-US" dirty="0" err="1"/>
              <a:t>meie</a:t>
            </a:r>
            <a:r>
              <a:rPr lang="en-US" dirty="0"/>
              <a:t>  </a:t>
            </a:r>
          </a:p>
          <a:p>
            <a:r>
              <a:rPr lang="en-US" dirty="0"/>
              <a:t>       </a:t>
            </a:r>
            <a:r>
              <a:rPr lang="en-US" dirty="0" err="1"/>
              <a:t>tervisedenduse</a:t>
            </a:r>
            <a:r>
              <a:rPr lang="en-US" dirty="0"/>
              <a:t> </a:t>
            </a:r>
            <a:r>
              <a:rPr lang="en-US" dirty="0" err="1"/>
              <a:t>tugevus</a:t>
            </a:r>
            <a:r>
              <a:rPr lang="et-EE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t-E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/>
              <a:t>Lähedus</a:t>
            </a:r>
            <a:r>
              <a:rPr lang="en-US" dirty="0"/>
              <a:t>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kiiremini</a:t>
            </a:r>
            <a:r>
              <a:rPr lang="en-US" dirty="0"/>
              <a:t> </a:t>
            </a:r>
            <a:r>
              <a:rPr lang="en-US" dirty="0" err="1"/>
              <a:t>märgata</a:t>
            </a:r>
            <a:r>
              <a:rPr lang="en-US" dirty="0"/>
              <a:t> </a:t>
            </a:r>
            <a:r>
              <a:rPr lang="en-US" dirty="0" err="1"/>
              <a:t>inimese</a:t>
            </a:r>
            <a:r>
              <a:rPr lang="en-US" dirty="0"/>
              <a:t> </a:t>
            </a:r>
            <a:r>
              <a:rPr lang="en-US" dirty="0" err="1"/>
              <a:t>küsimust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muret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ühendada</a:t>
            </a:r>
            <a:r>
              <a:rPr lang="en-US" dirty="0"/>
              <a:t> ta </a:t>
            </a:r>
            <a:r>
              <a:rPr lang="en-US" dirty="0" err="1"/>
              <a:t>vajaliku</a:t>
            </a:r>
            <a:r>
              <a:rPr lang="en-US" dirty="0"/>
              <a:t> toe ja </a:t>
            </a:r>
            <a:r>
              <a:rPr lang="en-US" dirty="0" err="1"/>
              <a:t>võimalustega</a:t>
            </a:r>
            <a:r>
              <a:rPr lang="en-US" dirty="0"/>
              <a:t>.</a:t>
            </a:r>
            <a:endParaRPr lang="et-E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t-E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Kallavere ja Muuga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eri</a:t>
            </a:r>
            <a:r>
              <a:rPr lang="en-US" dirty="0"/>
              <a:t> </a:t>
            </a:r>
            <a:r>
              <a:rPr lang="en-US" dirty="0" err="1"/>
              <a:t>põlvkonnad</a:t>
            </a:r>
            <a:r>
              <a:rPr lang="en-US" dirty="0"/>
              <a:t> </a:t>
            </a:r>
            <a:r>
              <a:rPr lang="en-US" dirty="0" err="1"/>
              <a:t>vajavad</a:t>
            </a:r>
            <a:r>
              <a:rPr lang="en-US" dirty="0"/>
              <a:t> </a:t>
            </a:r>
            <a:r>
              <a:rPr lang="en-US" b="1" dirty="0" err="1"/>
              <a:t>erinevaid</a:t>
            </a:r>
            <a:r>
              <a:rPr lang="en-US" b="1" dirty="0"/>
              <a:t> </a:t>
            </a:r>
            <a:r>
              <a:rPr lang="en-US" b="1" dirty="0" err="1"/>
              <a:t>lähenemisi</a:t>
            </a:r>
            <a:r>
              <a:rPr lang="en-US" dirty="0"/>
              <a:t>.</a:t>
            </a:r>
            <a:endParaRPr lang="et-E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t-E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Tõeline </a:t>
            </a:r>
            <a:r>
              <a:rPr lang="en-US" dirty="0" err="1"/>
              <a:t>lähedus</a:t>
            </a:r>
            <a:r>
              <a:rPr lang="en-US" dirty="0"/>
              <a:t> </a:t>
            </a:r>
            <a:r>
              <a:rPr lang="en-US" dirty="0" err="1"/>
              <a:t>sünnib</a:t>
            </a:r>
            <a:r>
              <a:rPr lang="en-US" dirty="0"/>
              <a:t> </a:t>
            </a:r>
            <a:r>
              <a:rPr lang="en-US" dirty="0" err="1"/>
              <a:t>usaldusest</a:t>
            </a:r>
            <a:r>
              <a:rPr lang="en-US" dirty="0"/>
              <a:t>, </a:t>
            </a:r>
            <a:r>
              <a:rPr lang="en-US" dirty="0" err="1"/>
              <a:t>kontaktist</a:t>
            </a:r>
            <a:r>
              <a:rPr lang="en-US" dirty="0"/>
              <a:t> ja </a:t>
            </a:r>
            <a:r>
              <a:rPr lang="en-US" dirty="0" err="1"/>
              <a:t>koostööst</a:t>
            </a:r>
            <a:r>
              <a:rPr lang="en-US" dirty="0"/>
              <a:t>.</a:t>
            </a:r>
          </a:p>
        </p:txBody>
      </p:sp>
      <p:pic>
        <p:nvPicPr>
          <p:cNvPr id="12" name="Graphic 11" descr="A lightbulb">
            <a:extLst>
              <a:ext uri="{FF2B5EF4-FFF2-40B4-BE49-F238E27FC236}">
                <a16:creationId xmlns:a16="http://schemas.microsoft.com/office/drawing/2014/main" id="{219EABC9-24CC-49D6-F932-21F96D440F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1691" y="4317224"/>
            <a:ext cx="1017639" cy="10176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CFA5AF-A4CF-CE29-C9A2-58298168593B}"/>
              </a:ext>
            </a:extLst>
          </p:cNvPr>
          <p:cNvSpPr txBox="1"/>
          <p:nvPr/>
        </p:nvSpPr>
        <p:spPr>
          <a:xfrm>
            <a:off x="7741064" y="4380637"/>
            <a:ext cx="3898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Kasutame </a:t>
            </a:r>
            <a:r>
              <a:rPr lang="et-EE" dirty="0"/>
              <a:t>linna</a:t>
            </a:r>
            <a:r>
              <a:rPr lang="en-US" dirty="0"/>
              <a:t> </a:t>
            </a:r>
            <a:r>
              <a:rPr lang="en-US" dirty="0" err="1"/>
              <a:t>kompaktsust</a:t>
            </a:r>
            <a:r>
              <a:rPr lang="en-US" dirty="0"/>
              <a:t> </a:t>
            </a:r>
            <a:r>
              <a:rPr lang="en-US" dirty="0" err="1"/>
              <a:t>selleks</a:t>
            </a:r>
            <a:r>
              <a:rPr lang="en-US" dirty="0"/>
              <a:t>, et </a:t>
            </a:r>
            <a:r>
              <a:rPr lang="en-US" dirty="0" err="1"/>
              <a:t>inimene</a:t>
            </a:r>
            <a:r>
              <a:rPr lang="en-US" dirty="0"/>
              <a:t> </a:t>
            </a:r>
            <a:r>
              <a:rPr lang="en-US" u="sng" dirty="0" err="1"/>
              <a:t>ei</a:t>
            </a:r>
            <a:r>
              <a:rPr lang="en-US" u="sng" dirty="0"/>
              <a:t> peaks </a:t>
            </a:r>
            <a:r>
              <a:rPr lang="en-US" dirty="0" err="1"/>
              <a:t>abi</a:t>
            </a:r>
            <a:r>
              <a:rPr lang="en-US" dirty="0"/>
              <a:t>, info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osalemisvõimalust</a:t>
            </a:r>
            <a:r>
              <a:rPr lang="en-US" dirty="0"/>
              <a:t> </a:t>
            </a:r>
            <a:r>
              <a:rPr lang="en-US" dirty="0" err="1"/>
              <a:t>otsides</a:t>
            </a:r>
            <a:r>
              <a:rPr lang="en-US" dirty="0"/>
              <a:t> </a:t>
            </a:r>
            <a:r>
              <a:rPr lang="en-US" u="sng" dirty="0" err="1"/>
              <a:t>ekslema</a:t>
            </a:r>
            <a:r>
              <a:rPr lang="en-US" dirty="0"/>
              <a:t> </a:t>
            </a:r>
            <a:r>
              <a:rPr lang="en-US" dirty="0" err="1"/>
              <a:t>eri</a:t>
            </a:r>
            <a:r>
              <a:rPr lang="en-US" dirty="0"/>
              <a:t> </a:t>
            </a:r>
            <a:r>
              <a:rPr lang="en-US" dirty="0" err="1"/>
              <a:t>asutuste</a:t>
            </a:r>
            <a:r>
              <a:rPr lang="en-US" dirty="0"/>
              <a:t> ja </a:t>
            </a:r>
            <a:r>
              <a:rPr lang="en-US" dirty="0" err="1"/>
              <a:t>süsteemide</a:t>
            </a:r>
            <a:r>
              <a:rPr lang="en-US" dirty="0"/>
              <a:t> </a:t>
            </a:r>
            <a:r>
              <a:rPr lang="en-US" dirty="0" err="1"/>
              <a:t>vahel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26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86E10-EA79-7167-6A21-9DF6F3E9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58AAF9-4CA6-BCE9-ED5D-6F76101C7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9279" cy="693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95278B-D9A4-A803-C6D7-5AA9DDD58548}"/>
              </a:ext>
            </a:extLst>
          </p:cNvPr>
          <p:cNvSpPr txBox="1"/>
          <p:nvPr/>
        </p:nvSpPr>
        <p:spPr>
          <a:xfrm>
            <a:off x="619431" y="286078"/>
            <a:ext cx="7273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9F6827"/>
                </a:solidFill>
              </a:rPr>
              <a:t>Liikumisvõimalused</a:t>
            </a:r>
            <a:r>
              <a:rPr lang="en-US" sz="2000" b="1" dirty="0">
                <a:solidFill>
                  <a:srgbClr val="9F6827"/>
                </a:solidFill>
              </a:rPr>
              <a:t> </a:t>
            </a:r>
            <a:r>
              <a:rPr lang="en-US" sz="2000" b="1" dirty="0" err="1">
                <a:solidFill>
                  <a:srgbClr val="9F6827"/>
                </a:solidFill>
              </a:rPr>
              <a:t>eri</a:t>
            </a:r>
            <a:r>
              <a:rPr lang="en-US" sz="2000" b="1" dirty="0">
                <a:solidFill>
                  <a:srgbClr val="9F6827"/>
                </a:solidFill>
              </a:rPr>
              <a:t> </a:t>
            </a:r>
            <a:r>
              <a:rPr lang="en-US" sz="2000" b="1" dirty="0" err="1">
                <a:solidFill>
                  <a:srgbClr val="9F6827"/>
                </a:solidFill>
              </a:rPr>
              <a:t>vanuses</a:t>
            </a:r>
            <a:r>
              <a:rPr lang="en-US" sz="2000" b="1" dirty="0">
                <a:solidFill>
                  <a:srgbClr val="9F6827"/>
                </a:solidFill>
              </a:rPr>
              <a:t> </a:t>
            </a:r>
            <a:r>
              <a:rPr lang="en-US" sz="2000" b="1" dirty="0" err="1">
                <a:solidFill>
                  <a:srgbClr val="9F6827"/>
                </a:solidFill>
              </a:rPr>
              <a:t>inimestele</a:t>
            </a:r>
            <a:r>
              <a:rPr lang="en-US" sz="2000" b="1" dirty="0">
                <a:solidFill>
                  <a:srgbClr val="9F6827"/>
                </a:solidFill>
              </a:rPr>
              <a:t> </a:t>
            </a:r>
            <a:r>
              <a:rPr lang="en-US" sz="2000" dirty="0"/>
              <a:t>– </a:t>
            </a:r>
            <a:endParaRPr lang="et-EE" sz="2000" dirty="0"/>
          </a:p>
          <a:p>
            <a:r>
              <a:rPr lang="en-US" sz="2000" dirty="0" err="1"/>
              <a:t>kodu</a:t>
            </a:r>
            <a:r>
              <a:rPr lang="en-US" sz="2000" dirty="0"/>
              <a:t> </a:t>
            </a:r>
            <a:r>
              <a:rPr lang="en-US" sz="2000" dirty="0" err="1"/>
              <a:t>lähedal</a:t>
            </a:r>
            <a:r>
              <a:rPr lang="en-US" sz="2000" dirty="0"/>
              <a:t> ja </a:t>
            </a:r>
            <a:r>
              <a:rPr lang="en-US" sz="2000" dirty="0" err="1"/>
              <a:t>avalikus</a:t>
            </a:r>
            <a:r>
              <a:rPr lang="en-US" sz="2000" dirty="0"/>
              <a:t> </a:t>
            </a:r>
            <a:r>
              <a:rPr lang="en-US" sz="2000" dirty="0" err="1"/>
              <a:t>linnaruumis</a:t>
            </a:r>
            <a:r>
              <a:rPr lang="en-US" sz="20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2F4EA6-D82E-85DE-9AC4-B9F079C58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45" y="2271567"/>
            <a:ext cx="4301878" cy="3055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5EFAE2-BC7E-3284-7374-86EB85A33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281" y="1114473"/>
            <a:ext cx="3945719" cy="26219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59FF4CC-16D2-1917-5970-F4C265AE6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08" y="3958263"/>
            <a:ext cx="4301878" cy="27387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7FF154-5126-606B-1642-81A6189E1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404" y="1253470"/>
            <a:ext cx="4661174" cy="26219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2B78E5B-EAC6-D20E-183C-419184020C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32" y="4132996"/>
            <a:ext cx="4085400" cy="23000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C50920-05F0-59D7-652D-EE67855971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0" y="188320"/>
            <a:ext cx="2511525" cy="334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7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FD38C-BE2F-DEB8-9CE1-107332A6A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1EBC0-1B8E-6028-6AD4-0FAB87B8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22C88D-2267-EC49-939D-3092C62EB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9279" cy="693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72B958-44EE-16A5-2FEA-7898491844AB}"/>
              </a:ext>
            </a:extLst>
          </p:cNvPr>
          <p:cNvSpPr txBox="1"/>
          <p:nvPr/>
        </p:nvSpPr>
        <p:spPr>
          <a:xfrm>
            <a:off x="619431" y="365125"/>
            <a:ext cx="59190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Taristu </a:t>
            </a:r>
            <a:r>
              <a:rPr lang="en-US" sz="2800" b="1" dirty="0" err="1"/>
              <a:t>loob</a:t>
            </a:r>
            <a:r>
              <a:rPr lang="en-US" sz="2800" b="1" dirty="0"/>
              <a:t> </a:t>
            </a:r>
            <a:r>
              <a:rPr lang="en-US" sz="2800" b="1" dirty="0" err="1"/>
              <a:t>võimaluse</a:t>
            </a:r>
            <a:r>
              <a:rPr lang="en-US" sz="2800" b="1" dirty="0"/>
              <a:t>. </a:t>
            </a:r>
            <a:endParaRPr lang="et-EE" sz="2800" b="1" dirty="0"/>
          </a:p>
          <a:p>
            <a:r>
              <a:rPr lang="en-US" sz="2800" b="1" dirty="0" err="1">
                <a:solidFill>
                  <a:srgbClr val="986320"/>
                </a:solidFill>
              </a:rPr>
              <a:t>Sündmus</a:t>
            </a:r>
            <a:r>
              <a:rPr lang="en-US" sz="2800" b="1" dirty="0">
                <a:solidFill>
                  <a:srgbClr val="986320"/>
                </a:solidFill>
              </a:rPr>
              <a:t> </a:t>
            </a:r>
            <a:r>
              <a:rPr lang="en-US" sz="2800" b="1" dirty="0" err="1">
                <a:solidFill>
                  <a:srgbClr val="986320"/>
                </a:solidFill>
              </a:rPr>
              <a:t>toob</a:t>
            </a:r>
            <a:r>
              <a:rPr lang="en-US" sz="2800" b="1" dirty="0">
                <a:solidFill>
                  <a:srgbClr val="986320"/>
                </a:solidFill>
              </a:rPr>
              <a:t> </a:t>
            </a:r>
            <a:r>
              <a:rPr lang="en-US" sz="2800" b="1" dirty="0" err="1">
                <a:solidFill>
                  <a:srgbClr val="986320"/>
                </a:solidFill>
              </a:rPr>
              <a:t>inimese</a:t>
            </a:r>
            <a:r>
              <a:rPr lang="en-US" sz="2800" b="1" dirty="0">
                <a:solidFill>
                  <a:srgbClr val="986320"/>
                </a:solidFill>
              </a:rPr>
              <a:t> </a:t>
            </a:r>
            <a:r>
              <a:rPr lang="en-US" sz="2800" b="1" dirty="0" err="1">
                <a:solidFill>
                  <a:srgbClr val="986320"/>
                </a:solidFill>
              </a:rPr>
              <a:t>kohale</a:t>
            </a:r>
            <a:r>
              <a:rPr lang="en-US" sz="2800" b="1" dirty="0">
                <a:solidFill>
                  <a:srgbClr val="986320"/>
                </a:solidFill>
              </a:rPr>
              <a:t>. </a:t>
            </a:r>
            <a:r>
              <a:rPr lang="en-US" sz="2800" b="1" dirty="0" err="1"/>
              <a:t>Kogukond</a:t>
            </a:r>
            <a:r>
              <a:rPr lang="en-US" sz="2800" b="1" dirty="0"/>
              <a:t> </a:t>
            </a:r>
            <a:r>
              <a:rPr lang="en-US" sz="2800" b="1" dirty="0" err="1"/>
              <a:t>aitab</a:t>
            </a:r>
            <a:r>
              <a:rPr lang="en-US" sz="2800" b="1" dirty="0"/>
              <a:t> </a:t>
            </a:r>
            <a:r>
              <a:rPr lang="en-US" sz="2800" b="1" dirty="0" err="1"/>
              <a:t>tal</a:t>
            </a:r>
            <a:r>
              <a:rPr lang="en-US" sz="2800" b="1" dirty="0"/>
              <a:t> </a:t>
            </a:r>
            <a:r>
              <a:rPr lang="en-US" sz="2800" b="1" dirty="0" err="1"/>
              <a:t>tagasi</a:t>
            </a:r>
            <a:r>
              <a:rPr lang="en-US" sz="2800" b="1" dirty="0"/>
              <a:t> </a:t>
            </a:r>
            <a:r>
              <a:rPr lang="en-US" sz="2800" b="1" dirty="0" err="1"/>
              <a:t>tulla</a:t>
            </a:r>
            <a:r>
              <a:rPr lang="en-US" sz="2800" b="1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2E3FA5-8F1B-EB9A-9BA9-2E4AEAA56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28" y="2115245"/>
            <a:ext cx="5225143" cy="23075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9575D7-11E6-1C67-8306-66FEFD09C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39" y="599297"/>
            <a:ext cx="5807948" cy="3269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20CC45-05D1-883D-A68F-2D690E80E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41" y="3664683"/>
            <a:ext cx="4641759" cy="30425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37A01DA-4B13-8A12-0459-E960FE0F45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49679"/>
            <a:ext cx="4471516" cy="251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0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35A14-90F5-0509-D661-4FC890AEB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ACD6-A620-CB78-1D21-A090500655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8F2C2-FDAC-5818-555C-B2D644D51A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1DB9A3-047B-1C2D-2A4D-98D99136C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72DA2E-0C41-3006-6765-E3DB156A39BA}"/>
              </a:ext>
            </a:extLst>
          </p:cNvPr>
          <p:cNvSpPr txBox="1"/>
          <p:nvPr/>
        </p:nvSpPr>
        <p:spPr>
          <a:xfrm>
            <a:off x="884901" y="621118"/>
            <a:ext cx="3373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986320"/>
                </a:solidFill>
              </a:rPr>
              <a:t>TARISTU</a:t>
            </a:r>
            <a:r>
              <a:rPr lang="ru-RU" sz="2000" dirty="0">
                <a:solidFill>
                  <a:srgbClr val="986320"/>
                </a:solidFill>
              </a:rPr>
              <a:t> </a:t>
            </a:r>
          </a:p>
          <a:p>
            <a:r>
              <a:rPr lang="en-US" sz="2000" dirty="0" err="1"/>
              <a:t>turvaline</a:t>
            </a:r>
            <a:r>
              <a:rPr lang="en-US" sz="2000" dirty="0"/>
              <a:t> ja </a:t>
            </a:r>
            <a:r>
              <a:rPr lang="en-US" sz="2000" dirty="0" err="1"/>
              <a:t>ligipääsetav</a:t>
            </a:r>
            <a:r>
              <a:rPr lang="en-US" sz="2000" dirty="0"/>
              <a:t> </a:t>
            </a:r>
            <a:r>
              <a:rPr lang="en-US" sz="2000" dirty="0" err="1"/>
              <a:t>koht</a:t>
            </a:r>
            <a:r>
              <a:rPr lang="en-US" sz="20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E7CB35-1E50-B5BB-0D07-26BB5407DC0D}"/>
              </a:ext>
            </a:extLst>
          </p:cNvPr>
          <p:cNvSpPr txBox="1"/>
          <p:nvPr/>
        </p:nvSpPr>
        <p:spPr>
          <a:xfrm>
            <a:off x="884901" y="2133907"/>
            <a:ext cx="2756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b="1" dirty="0">
                <a:solidFill>
                  <a:srgbClr val="986320"/>
                </a:solidFill>
              </a:rPr>
              <a:t>SÜNDMUS </a:t>
            </a:r>
            <a:endParaRPr lang="ru-RU" sz="2000" b="1" dirty="0">
              <a:solidFill>
                <a:srgbClr val="986320"/>
              </a:solidFill>
            </a:endParaRPr>
          </a:p>
          <a:p>
            <a:r>
              <a:rPr lang="fi-FI" sz="2000" dirty="0" err="1"/>
              <a:t>põhjus</a:t>
            </a:r>
            <a:r>
              <a:rPr lang="fi-FI" sz="2000" dirty="0"/>
              <a:t> tulla ja </a:t>
            </a:r>
            <a:r>
              <a:rPr lang="fi-FI" sz="2000" dirty="0" err="1"/>
              <a:t>proovida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3D47AC-09EF-E8D3-7AB0-4560436C5C41}"/>
              </a:ext>
            </a:extLst>
          </p:cNvPr>
          <p:cNvSpPr txBox="1"/>
          <p:nvPr/>
        </p:nvSpPr>
        <p:spPr>
          <a:xfrm>
            <a:off x="884901" y="3736974"/>
            <a:ext cx="410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86320"/>
                </a:solidFill>
              </a:rPr>
              <a:t>KOGUKOND</a:t>
            </a:r>
            <a:r>
              <a:rPr lang="en-US" sz="2000" dirty="0">
                <a:solidFill>
                  <a:srgbClr val="986320"/>
                </a:solidFill>
              </a:rPr>
              <a:t> </a:t>
            </a:r>
            <a:endParaRPr lang="ru-RU" sz="2000" dirty="0">
              <a:solidFill>
                <a:srgbClr val="986320"/>
              </a:solidFill>
            </a:endParaRPr>
          </a:p>
          <a:p>
            <a:r>
              <a:rPr lang="en-US" sz="2000" dirty="0" err="1"/>
              <a:t>julgus</a:t>
            </a:r>
            <a:r>
              <a:rPr lang="en-US" sz="2000" dirty="0"/>
              <a:t> </a:t>
            </a:r>
            <a:r>
              <a:rPr lang="en-US" sz="2000" dirty="0" err="1"/>
              <a:t>osaleda</a:t>
            </a:r>
            <a:r>
              <a:rPr lang="en-US" sz="2000" dirty="0"/>
              <a:t> ja </a:t>
            </a:r>
            <a:r>
              <a:rPr lang="en-US" sz="2000" dirty="0" err="1"/>
              <a:t>soov</a:t>
            </a:r>
            <a:r>
              <a:rPr lang="en-US" sz="2000" dirty="0"/>
              <a:t> </a:t>
            </a:r>
            <a:r>
              <a:rPr lang="en-US" sz="2000" dirty="0" err="1"/>
              <a:t>tagasi</a:t>
            </a:r>
            <a:r>
              <a:rPr lang="en-US" sz="2000" dirty="0"/>
              <a:t> </a:t>
            </a:r>
            <a:r>
              <a:rPr lang="en-US" sz="2000" dirty="0" err="1"/>
              <a:t>tulla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0E717E-4882-BCB1-26D9-D7D8550910E1}"/>
              </a:ext>
            </a:extLst>
          </p:cNvPr>
          <p:cNvSpPr txBox="1"/>
          <p:nvPr/>
        </p:nvSpPr>
        <p:spPr>
          <a:xfrm>
            <a:off x="884901" y="5310193"/>
            <a:ext cx="3893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86320"/>
                </a:solidFill>
              </a:rPr>
              <a:t>HARJUMUS </a:t>
            </a:r>
            <a:endParaRPr lang="ru-RU" sz="2000" b="1" dirty="0">
              <a:solidFill>
                <a:srgbClr val="986320"/>
              </a:solidFill>
            </a:endParaRPr>
          </a:p>
          <a:p>
            <a:r>
              <a:rPr lang="en-US" sz="2000" dirty="0" err="1"/>
              <a:t>liikumisest</a:t>
            </a:r>
            <a:r>
              <a:rPr lang="en-US" sz="2000" dirty="0"/>
              <a:t> </a:t>
            </a:r>
            <a:r>
              <a:rPr lang="en-US" sz="2000" dirty="0" err="1"/>
              <a:t>saab</a:t>
            </a:r>
            <a:r>
              <a:rPr lang="en-US" sz="2000" dirty="0"/>
              <a:t> </a:t>
            </a:r>
            <a:r>
              <a:rPr lang="en-US" sz="2000" dirty="0" err="1"/>
              <a:t>igapäevaelu</a:t>
            </a:r>
            <a:r>
              <a:rPr lang="en-US" sz="2000" dirty="0"/>
              <a:t> </a:t>
            </a:r>
            <a:r>
              <a:rPr lang="en-US" sz="2000" dirty="0" err="1"/>
              <a:t>osa</a:t>
            </a:r>
            <a:endParaRPr lang="en-US" sz="2000" dirty="0"/>
          </a:p>
        </p:txBody>
      </p:sp>
      <p:pic>
        <p:nvPicPr>
          <p:cNvPr id="19" name="Graphic 18" descr="Arrow Down with solid fill">
            <a:extLst>
              <a:ext uri="{FF2B5EF4-FFF2-40B4-BE49-F238E27FC236}">
                <a16:creationId xmlns:a16="http://schemas.microsoft.com/office/drawing/2014/main" id="{51BE3914-EC6D-6A09-F4D6-D715B7114E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933" y="1413013"/>
            <a:ext cx="654877" cy="654877"/>
          </a:xfrm>
          <a:prstGeom prst="rect">
            <a:avLst/>
          </a:prstGeom>
        </p:spPr>
      </p:pic>
      <p:pic>
        <p:nvPicPr>
          <p:cNvPr id="21" name="Graphic 20" descr="Arrow Down with solid fill">
            <a:extLst>
              <a:ext uri="{FF2B5EF4-FFF2-40B4-BE49-F238E27FC236}">
                <a16:creationId xmlns:a16="http://schemas.microsoft.com/office/drawing/2014/main" id="{A1EBD590-A4CE-7EE8-F5C1-68DF2F5D68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933" y="2990376"/>
            <a:ext cx="654877" cy="654877"/>
          </a:xfrm>
          <a:prstGeom prst="rect">
            <a:avLst/>
          </a:prstGeom>
        </p:spPr>
      </p:pic>
      <p:pic>
        <p:nvPicPr>
          <p:cNvPr id="23" name="Graphic 22" descr="Arrow Down with solid fill">
            <a:extLst>
              <a:ext uri="{FF2B5EF4-FFF2-40B4-BE49-F238E27FC236}">
                <a16:creationId xmlns:a16="http://schemas.microsoft.com/office/drawing/2014/main" id="{850DF668-1AF4-EC4D-C57F-C250B95F6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598" y="4578028"/>
            <a:ext cx="654877" cy="65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9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43815-077C-F31B-8D62-208A86DDC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47F99-3676-6EC4-5CFE-A4C2BF6948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C3E78-1970-69F8-7BAE-888DDC04E0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80CE0-904D-4DDD-498B-CFEA58885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503CD-CBB4-3C20-A5E4-EF47A57C4E6C}"/>
              </a:ext>
            </a:extLst>
          </p:cNvPr>
          <p:cNvSpPr txBox="1"/>
          <p:nvPr/>
        </p:nvSpPr>
        <p:spPr>
          <a:xfrm>
            <a:off x="7670133" y="491481"/>
            <a:ext cx="408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6320"/>
                </a:solidFill>
              </a:rPr>
              <a:t>1. OSALEMINE ON TERVISETEGUR</a:t>
            </a:r>
            <a:br>
              <a:rPr lang="en-US" dirty="0"/>
            </a:br>
            <a:r>
              <a:rPr lang="en-US" i="1" dirty="0"/>
              <a:t>Kaasa </a:t>
            </a:r>
            <a:r>
              <a:rPr lang="en-US" i="1" dirty="0" err="1"/>
              <a:t>löömine</a:t>
            </a:r>
            <a:r>
              <a:rPr lang="en-US" i="1" dirty="0"/>
              <a:t> </a:t>
            </a:r>
            <a:r>
              <a:rPr lang="en-US" i="1" dirty="0" err="1"/>
              <a:t>toetab</a:t>
            </a:r>
            <a:r>
              <a:rPr lang="en-US" i="1" dirty="0"/>
              <a:t> </a:t>
            </a:r>
            <a:r>
              <a:rPr lang="en-US" i="1" dirty="0" err="1"/>
              <a:t>vaimset</a:t>
            </a:r>
            <a:r>
              <a:rPr lang="en-US" i="1" dirty="0"/>
              <a:t> ja </a:t>
            </a:r>
            <a:r>
              <a:rPr lang="en-US" i="1" dirty="0" err="1"/>
              <a:t>sotsiaalset</a:t>
            </a:r>
            <a:r>
              <a:rPr lang="en-US" i="1" dirty="0"/>
              <a:t> </a:t>
            </a:r>
            <a:r>
              <a:rPr lang="en-US" i="1" dirty="0" err="1"/>
              <a:t>tervist</a:t>
            </a:r>
            <a:r>
              <a:rPr lang="en-US" i="1" dirty="0"/>
              <a:t>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6A53C9-F5AD-F3AE-B24C-9E43C93DE79D}"/>
              </a:ext>
            </a:extLst>
          </p:cNvPr>
          <p:cNvSpPr txBox="1"/>
          <p:nvPr/>
        </p:nvSpPr>
        <p:spPr>
          <a:xfrm>
            <a:off x="7670134" y="1876426"/>
            <a:ext cx="408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6320"/>
                </a:solidFill>
              </a:rPr>
              <a:t>2. MIND USALDATAKSE JA VAJATAKSE</a:t>
            </a:r>
            <a:br>
              <a:rPr lang="en-US" dirty="0"/>
            </a:br>
            <a:r>
              <a:rPr lang="en-US" i="1" dirty="0" err="1"/>
              <a:t>Vastutus</a:t>
            </a:r>
            <a:r>
              <a:rPr lang="en-US" i="1" dirty="0"/>
              <a:t> ja </a:t>
            </a:r>
            <a:r>
              <a:rPr lang="en-US" i="1" dirty="0" err="1"/>
              <a:t>päris</a:t>
            </a:r>
            <a:r>
              <a:rPr lang="en-US" i="1" dirty="0"/>
              <a:t> </a:t>
            </a:r>
            <a:r>
              <a:rPr lang="en-US" i="1" dirty="0" err="1"/>
              <a:t>panus</a:t>
            </a:r>
            <a:r>
              <a:rPr lang="en-US" i="1" dirty="0"/>
              <a:t> </a:t>
            </a:r>
            <a:r>
              <a:rPr lang="en-US" i="1" dirty="0" err="1"/>
              <a:t>kasvatavad</a:t>
            </a:r>
            <a:r>
              <a:rPr lang="en-US" i="1" dirty="0"/>
              <a:t> </a:t>
            </a:r>
            <a:r>
              <a:rPr lang="en-US" i="1" dirty="0" err="1"/>
              <a:t>eneseväärtust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2F5ABB-EE1D-1182-1472-1777503C6650}"/>
              </a:ext>
            </a:extLst>
          </p:cNvPr>
          <p:cNvSpPr txBox="1"/>
          <p:nvPr/>
        </p:nvSpPr>
        <p:spPr>
          <a:xfrm>
            <a:off x="7670133" y="3140373"/>
            <a:ext cx="408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6320"/>
                </a:solidFill>
              </a:rPr>
              <a:t>3. MA KUULUN SIIA</a:t>
            </a:r>
            <a:br>
              <a:rPr lang="en-US" dirty="0"/>
            </a:br>
            <a:r>
              <a:rPr lang="en-US" i="1" dirty="0" err="1"/>
              <a:t>Ühised</a:t>
            </a:r>
            <a:r>
              <a:rPr lang="en-US" i="1" dirty="0"/>
              <a:t> </a:t>
            </a:r>
            <a:r>
              <a:rPr lang="en-US" i="1" dirty="0" err="1"/>
              <a:t>tegevused</a:t>
            </a:r>
            <a:r>
              <a:rPr lang="en-US" i="1" dirty="0"/>
              <a:t> </a:t>
            </a:r>
            <a:r>
              <a:rPr lang="en-US" i="1" dirty="0" err="1"/>
              <a:t>loovad</a:t>
            </a:r>
            <a:r>
              <a:rPr lang="en-US" i="1" dirty="0"/>
              <a:t> </a:t>
            </a:r>
            <a:r>
              <a:rPr lang="en-US" i="1" dirty="0" err="1"/>
              <a:t>suhteid</a:t>
            </a:r>
            <a:r>
              <a:rPr lang="en-US" i="1" dirty="0"/>
              <a:t> ja </a:t>
            </a:r>
            <a:r>
              <a:rPr lang="en-US" i="1" dirty="0" err="1"/>
              <a:t>vähendavad</a:t>
            </a:r>
            <a:r>
              <a:rPr lang="en-US" i="1" dirty="0"/>
              <a:t> </a:t>
            </a:r>
            <a:r>
              <a:rPr lang="en-US" i="1" dirty="0" err="1"/>
              <a:t>üksindust</a:t>
            </a:r>
            <a:r>
              <a:rPr lang="en-US" i="1" dirty="0"/>
              <a:t>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DEAE57-4FD1-9A10-B5D2-17A6A8ADCA73}"/>
              </a:ext>
            </a:extLst>
          </p:cNvPr>
          <p:cNvSpPr txBox="1"/>
          <p:nvPr/>
        </p:nvSpPr>
        <p:spPr>
          <a:xfrm>
            <a:off x="7670133" y="4402138"/>
            <a:ext cx="408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6320"/>
                </a:solidFill>
              </a:rPr>
              <a:t>4. KA MINUL ON MIDAGI ANDA</a:t>
            </a:r>
            <a:br>
              <a:rPr lang="en-US" dirty="0"/>
            </a:br>
            <a:r>
              <a:rPr lang="en-US" i="1" dirty="0" err="1"/>
              <a:t>Terve</a:t>
            </a:r>
            <a:r>
              <a:rPr lang="en-US" i="1" dirty="0"/>
              <a:t> </a:t>
            </a:r>
            <a:r>
              <a:rPr lang="en-US" i="1" dirty="0" err="1"/>
              <a:t>kogukond</a:t>
            </a:r>
            <a:r>
              <a:rPr lang="en-US" i="1" dirty="0"/>
              <a:t> </a:t>
            </a:r>
            <a:r>
              <a:rPr lang="en-US" i="1" dirty="0" err="1"/>
              <a:t>sünnib</a:t>
            </a:r>
            <a:r>
              <a:rPr lang="en-US" i="1" dirty="0"/>
              <a:t> </a:t>
            </a:r>
            <a:r>
              <a:rPr lang="en-US" i="1" dirty="0" err="1"/>
              <a:t>inimestest</a:t>
            </a:r>
            <a:r>
              <a:rPr lang="en-US" i="1" dirty="0"/>
              <a:t>, </a:t>
            </a:r>
            <a:r>
              <a:rPr lang="en-US" i="1" dirty="0" err="1"/>
              <a:t>kes</a:t>
            </a:r>
            <a:r>
              <a:rPr lang="en-US" i="1" dirty="0"/>
              <a:t> </a:t>
            </a:r>
            <a:r>
              <a:rPr lang="en-US" i="1" dirty="0" err="1"/>
              <a:t>saavad</a:t>
            </a:r>
            <a:r>
              <a:rPr lang="en-US" i="1" dirty="0"/>
              <a:t> </a:t>
            </a:r>
            <a:r>
              <a:rPr lang="en-US" i="1" dirty="0" err="1"/>
              <a:t>ise</a:t>
            </a:r>
            <a:r>
              <a:rPr lang="en-US" i="1" dirty="0"/>
              <a:t> </a:t>
            </a:r>
            <a:r>
              <a:rPr lang="en-US" i="1" dirty="0" err="1"/>
              <a:t>panustada</a:t>
            </a:r>
            <a:r>
              <a:rPr lang="en-US" i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build="allAtOnce"/>
      <p:bldP spid="1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F5A7F-7653-FAA7-4722-7609AF09C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AC56-F38B-6B2C-17E8-D5D527D5BE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064C7E-A684-7B19-669D-3D80AEF9E0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25DFD-9A29-FF42-8744-1D050285A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533A66-69F5-BFD8-97AB-C8788511FF3E}"/>
              </a:ext>
            </a:extLst>
          </p:cNvPr>
          <p:cNvSpPr txBox="1"/>
          <p:nvPr/>
        </p:nvSpPr>
        <p:spPr>
          <a:xfrm>
            <a:off x="7754835" y="546833"/>
            <a:ext cx="34628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2000" b="1" dirty="0">
                <a:solidFill>
                  <a:srgbClr val="986320"/>
                </a:solidFill>
              </a:rPr>
              <a:t>1. </a:t>
            </a:r>
            <a:r>
              <a:rPr lang="en-US" sz="2000" b="1" dirty="0">
                <a:solidFill>
                  <a:srgbClr val="986320"/>
                </a:solidFill>
              </a:rPr>
              <a:t>MA MÕISTAN</a:t>
            </a:r>
            <a:br>
              <a:rPr lang="en-US" sz="2000" dirty="0"/>
            </a:br>
            <a:r>
              <a:rPr lang="en-US" sz="2000" dirty="0" err="1"/>
              <a:t>Sõnum</a:t>
            </a:r>
            <a:r>
              <a:rPr lang="en-US" sz="2000" dirty="0"/>
              <a:t> on </a:t>
            </a:r>
            <a:r>
              <a:rPr lang="en-US" sz="2000" dirty="0" err="1"/>
              <a:t>selge</a:t>
            </a:r>
            <a:r>
              <a:rPr lang="en-US" sz="2000" dirty="0"/>
              <a:t> ja </a:t>
            </a:r>
            <a:r>
              <a:rPr lang="en-US" sz="2000" dirty="0" err="1"/>
              <a:t>arusaadav</a:t>
            </a:r>
            <a:r>
              <a:rPr lang="en-US" sz="2000" dirty="0"/>
              <a:t>.</a:t>
            </a:r>
            <a:endParaRPr lang="et-EE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AF4C62-E957-6B36-9B7A-F07F048CCB9B}"/>
              </a:ext>
            </a:extLst>
          </p:cNvPr>
          <p:cNvSpPr txBox="1"/>
          <p:nvPr/>
        </p:nvSpPr>
        <p:spPr>
          <a:xfrm>
            <a:off x="7754835" y="1647895"/>
            <a:ext cx="411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86320"/>
                </a:solidFill>
              </a:rPr>
              <a:t>2. MA TUNNEN</a:t>
            </a:r>
            <a:br>
              <a:rPr lang="en-US" sz="2000" dirty="0"/>
            </a:br>
            <a:r>
              <a:rPr lang="en-US" sz="2000" dirty="0"/>
              <a:t>See </a:t>
            </a:r>
            <a:r>
              <a:rPr lang="en-US" sz="2000" dirty="0" err="1"/>
              <a:t>sõnum</a:t>
            </a:r>
            <a:r>
              <a:rPr lang="en-US" sz="2000" dirty="0"/>
              <a:t> on </a:t>
            </a:r>
            <a:r>
              <a:rPr lang="en-US" sz="2000" dirty="0" err="1"/>
              <a:t>mõeldud</a:t>
            </a:r>
            <a:r>
              <a:rPr lang="en-US" sz="2000" dirty="0"/>
              <a:t> ka </a:t>
            </a:r>
            <a:r>
              <a:rPr lang="en-US" sz="2000" dirty="0" err="1"/>
              <a:t>mulle</a:t>
            </a:r>
            <a:r>
              <a:rPr lang="en-US" sz="2000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817DA-CA1D-C5B0-20CE-0F70C5B788FB}"/>
              </a:ext>
            </a:extLst>
          </p:cNvPr>
          <p:cNvSpPr txBox="1"/>
          <p:nvPr/>
        </p:nvSpPr>
        <p:spPr>
          <a:xfrm>
            <a:off x="7741283" y="2648049"/>
            <a:ext cx="3687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86320"/>
                </a:solidFill>
              </a:rPr>
              <a:t>3. MA USALDAN</a:t>
            </a:r>
            <a:br>
              <a:rPr lang="en-US" sz="2000" dirty="0"/>
            </a:br>
            <a:r>
              <a:rPr lang="en-US" sz="2000" dirty="0" err="1"/>
              <a:t>Sõnumi</a:t>
            </a:r>
            <a:r>
              <a:rPr lang="en-US" sz="2000" dirty="0"/>
              <a:t> </a:t>
            </a:r>
            <a:r>
              <a:rPr lang="en-US" sz="2000" dirty="0" err="1"/>
              <a:t>tooja</a:t>
            </a:r>
            <a:r>
              <a:rPr lang="en-US" sz="2000" dirty="0"/>
              <a:t> on </a:t>
            </a:r>
            <a:r>
              <a:rPr lang="en-US" sz="2000" dirty="0" err="1"/>
              <a:t>mulle</a:t>
            </a:r>
            <a:r>
              <a:rPr lang="en-US" sz="2000" dirty="0"/>
              <a:t> </a:t>
            </a:r>
            <a:r>
              <a:rPr lang="en-US" sz="2000" dirty="0" err="1"/>
              <a:t>tuttav</a:t>
            </a:r>
            <a:r>
              <a:rPr lang="en-US" sz="2000" dirty="0"/>
              <a:t> ja </a:t>
            </a:r>
            <a:r>
              <a:rPr lang="en-US" sz="2000" dirty="0" err="1"/>
              <a:t>usaldusväärne</a:t>
            </a:r>
            <a:r>
              <a:rPr lang="en-US" sz="20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3342E5-45F4-36EE-5CCA-2707EDBDF7BB}"/>
              </a:ext>
            </a:extLst>
          </p:cNvPr>
          <p:cNvSpPr txBox="1"/>
          <p:nvPr/>
        </p:nvSpPr>
        <p:spPr>
          <a:xfrm>
            <a:off x="7754835" y="4245193"/>
            <a:ext cx="38472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L</a:t>
            </a:r>
            <a:r>
              <a:rPr lang="en-US" dirty="0" err="1"/>
              <a:t>igipääsetavus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vahemaa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kaldtee</a:t>
            </a:r>
            <a:r>
              <a:rPr lang="en-US" dirty="0"/>
              <a:t>.</a:t>
            </a:r>
            <a:r>
              <a:rPr lang="et-EE" dirty="0"/>
              <a:t> </a:t>
            </a:r>
            <a:r>
              <a:rPr lang="en-US" dirty="0" err="1"/>
              <a:t>Ligipääsetavus</a:t>
            </a:r>
            <a:r>
              <a:rPr lang="en-US" dirty="0"/>
              <a:t> on ka keel, </a:t>
            </a:r>
            <a:r>
              <a:rPr lang="en-US" dirty="0" err="1"/>
              <a:t>arusaadavus</a:t>
            </a:r>
            <a:r>
              <a:rPr lang="en-US" dirty="0"/>
              <a:t>, </a:t>
            </a:r>
            <a:r>
              <a:rPr lang="en-US" dirty="0" err="1"/>
              <a:t>usaldus</a:t>
            </a:r>
            <a:r>
              <a:rPr lang="en-US" dirty="0"/>
              <a:t> ja </a:t>
            </a:r>
            <a:r>
              <a:rPr lang="en-US" dirty="0" err="1"/>
              <a:t>tunne</a:t>
            </a:r>
            <a:r>
              <a:rPr lang="en-US" dirty="0"/>
              <a:t>, et see </a:t>
            </a:r>
            <a:r>
              <a:rPr lang="en-US" dirty="0" err="1"/>
              <a:t>võimalus</a:t>
            </a:r>
            <a:r>
              <a:rPr lang="en-US" dirty="0"/>
              <a:t> on </a:t>
            </a:r>
            <a:r>
              <a:rPr lang="en-US" dirty="0" err="1"/>
              <a:t>loodud</a:t>
            </a:r>
            <a:r>
              <a:rPr lang="en-US" dirty="0"/>
              <a:t> ka </a:t>
            </a:r>
            <a:r>
              <a:rPr lang="en-US" dirty="0" err="1"/>
              <a:t>minu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7" name="Graphic 16" descr="A lightbulb">
            <a:extLst>
              <a:ext uri="{FF2B5EF4-FFF2-40B4-BE49-F238E27FC236}">
                <a16:creationId xmlns:a16="http://schemas.microsoft.com/office/drawing/2014/main" id="{3C5B3E99-462C-D900-6D76-9EA13F8A4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31858" y="4035016"/>
            <a:ext cx="1194619" cy="119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1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allAtOnce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2AA7F-4A2E-7A8C-11E1-82E8E2EF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8E06-2A11-CB01-3A22-CB0B4DE89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9A6B4-D947-F2FE-F84F-7489C3445F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4BEAD-74B1-C3D3-58A3-CA14CDA40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561712-BC79-92BE-1859-9D9233C82A60}"/>
              </a:ext>
            </a:extLst>
          </p:cNvPr>
          <p:cNvSpPr txBox="1"/>
          <p:nvPr/>
        </p:nvSpPr>
        <p:spPr>
          <a:xfrm>
            <a:off x="8933524" y="369460"/>
            <a:ext cx="3258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86320"/>
                </a:solidFill>
              </a:rPr>
              <a:t>VARAJANE MÄRKAMINE</a:t>
            </a:r>
          </a:p>
          <a:p>
            <a:r>
              <a:rPr lang="en-US" b="1" dirty="0">
                <a:solidFill>
                  <a:srgbClr val="986320"/>
                </a:solidFill>
              </a:rPr>
              <a:t> ON VÕRGUSTIKUTÖÖ</a:t>
            </a:r>
            <a:endParaRPr lang="en-US" dirty="0">
              <a:solidFill>
                <a:srgbClr val="98632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762B36-1446-BD0B-E61E-E3E2494F280D}"/>
              </a:ext>
            </a:extLst>
          </p:cNvPr>
          <p:cNvSpPr txBox="1"/>
          <p:nvPr/>
        </p:nvSpPr>
        <p:spPr>
          <a:xfrm>
            <a:off x="8320468" y="1241188"/>
            <a:ext cx="34968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Mure </a:t>
            </a:r>
            <a:r>
              <a:rPr lang="en-US" dirty="0" err="1"/>
              <a:t>muutub</a:t>
            </a:r>
            <a:r>
              <a:rPr lang="en-US" dirty="0"/>
              <a:t> </a:t>
            </a:r>
            <a:r>
              <a:rPr lang="en-US" dirty="0" err="1"/>
              <a:t>sageli</a:t>
            </a:r>
            <a:r>
              <a:rPr lang="en-US" dirty="0"/>
              <a:t> </a:t>
            </a:r>
            <a:r>
              <a:rPr lang="en-US" dirty="0" err="1"/>
              <a:t>nähtavaks</a:t>
            </a:r>
            <a:r>
              <a:rPr lang="en-US" dirty="0"/>
              <a:t> </a:t>
            </a:r>
            <a:r>
              <a:rPr lang="en-US" dirty="0" err="1"/>
              <a:t>enne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inimene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abi</a:t>
            </a:r>
            <a:r>
              <a:rPr lang="en-US" dirty="0"/>
              <a:t> </a:t>
            </a:r>
            <a:r>
              <a:rPr lang="en-US" dirty="0" err="1"/>
              <a:t>küsib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Märkamiseks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pea </a:t>
            </a:r>
            <a:r>
              <a:rPr lang="en-US" dirty="0" err="1"/>
              <a:t>olema</a:t>
            </a:r>
            <a:r>
              <a:rPr lang="en-US" dirty="0"/>
              <a:t> </a:t>
            </a:r>
            <a:r>
              <a:rPr lang="en-US" dirty="0" err="1"/>
              <a:t>spetsialist</a:t>
            </a:r>
            <a:r>
              <a:rPr lang="en-US" dirty="0"/>
              <a:t> – </a:t>
            </a:r>
            <a:r>
              <a:rPr lang="en-US" dirty="0" err="1"/>
              <a:t>oluline</a:t>
            </a:r>
            <a:r>
              <a:rPr lang="en-US" dirty="0"/>
              <a:t> on </a:t>
            </a:r>
            <a:r>
              <a:rPr lang="en-US" dirty="0" err="1"/>
              <a:t>küsida</a:t>
            </a:r>
            <a:r>
              <a:rPr lang="en-US" dirty="0"/>
              <a:t> ja </a:t>
            </a:r>
            <a:r>
              <a:rPr lang="en-US" dirty="0" err="1"/>
              <a:t>kuulata</a:t>
            </a:r>
            <a:r>
              <a:rPr lang="en-US" dirty="0"/>
              <a:t>. 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Toimiv</a:t>
            </a:r>
            <a:r>
              <a:rPr lang="en-US" dirty="0"/>
              <a:t> </a:t>
            </a:r>
            <a:r>
              <a:rPr lang="en-US" dirty="0" err="1"/>
              <a:t>võrgustik</a:t>
            </a:r>
            <a:r>
              <a:rPr lang="en-US" dirty="0"/>
              <a:t>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inimesel</a:t>
            </a:r>
            <a:r>
              <a:rPr lang="en-US" dirty="0"/>
              <a:t> </a:t>
            </a:r>
            <a:r>
              <a:rPr lang="en-US" dirty="0" err="1"/>
              <a:t>jõuda</a:t>
            </a:r>
            <a:r>
              <a:rPr lang="en-US" dirty="0"/>
              <a:t> </a:t>
            </a:r>
            <a:r>
              <a:rPr lang="en-US" dirty="0" err="1"/>
              <a:t>õigel</a:t>
            </a:r>
            <a:r>
              <a:rPr lang="en-US" dirty="0"/>
              <a:t> </a:t>
            </a:r>
            <a:r>
              <a:rPr lang="en-US" dirty="0" err="1"/>
              <a:t>ajal</a:t>
            </a:r>
            <a:r>
              <a:rPr lang="en-US" dirty="0"/>
              <a:t> </a:t>
            </a:r>
            <a:r>
              <a:rPr lang="en-US" dirty="0" err="1"/>
              <a:t>õige</a:t>
            </a:r>
            <a:r>
              <a:rPr lang="en-US" dirty="0"/>
              <a:t> </a:t>
            </a:r>
            <a:r>
              <a:rPr lang="en-US" dirty="0" err="1"/>
              <a:t>toeni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10" name="Graphic 9" descr="A lightbulb">
            <a:extLst>
              <a:ext uri="{FF2B5EF4-FFF2-40B4-BE49-F238E27FC236}">
                <a16:creationId xmlns:a16="http://schemas.microsoft.com/office/drawing/2014/main" id="{4928A07A-B2B0-B2F9-1E14-7BB5B57E0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7461" y="4373126"/>
            <a:ext cx="1194619" cy="11946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C00031-B6AC-81A6-8B07-F44C49A50AE0}"/>
              </a:ext>
            </a:extLst>
          </p:cNvPr>
          <p:cNvSpPr txBox="1"/>
          <p:nvPr/>
        </p:nvSpPr>
        <p:spPr>
          <a:xfrm>
            <a:off x="8539856" y="4272549"/>
            <a:ext cx="3196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Kõige</a:t>
            </a:r>
            <a:r>
              <a:rPr lang="en-US" dirty="0"/>
              <a:t> </a:t>
            </a:r>
            <a:r>
              <a:rPr lang="en-US" dirty="0" err="1"/>
              <a:t>olulisem</a:t>
            </a:r>
            <a:r>
              <a:rPr lang="en-US" dirty="0"/>
              <a:t> </a:t>
            </a:r>
            <a:r>
              <a:rPr lang="en-US" dirty="0" err="1"/>
              <a:t>tervisedenduse</a:t>
            </a:r>
            <a:r>
              <a:rPr lang="en-US" dirty="0"/>
              <a:t> </a:t>
            </a:r>
            <a:r>
              <a:rPr lang="en-US" dirty="0" err="1"/>
              <a:t>küsimus</a:t>
            </a:r>
            <a:r>
              <a:rPr lang="en-US" dirty="0"/>
              <a:t> </a:t>
            </a:r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ainult</a:t>
            </a:r>
            <a:r>
              <a:rPr lang="en-US" dirty="0"/>
              <a:t> see,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inimesi</a:t>
            </a:r>
            <a:r>
              <a:rPr lang="en-US" dirty="0"/>
              <a:t> </a:t>
            </a:r>
            <a:r>
              <a:rPr lang="en-US" dirty="0" err="1"/>
              <a:t>meie</a:t>
            </a:r>
            <a:r>
              <a:rPr lang="en-US" dirty="0"/>
              <a:t> </a:t>
            </a:r>
            <a:r>
              <a:rPr lang="en-US" dirty="0" err="1"/>
              <a:t>tegevustes</a:t>
            </a:r>
            <a:r>
              <a:rPr lang="en-US" dirty="0"/>
              <a:t> </a:t>
            </a:r>
            <a:r>
              <a:rPr lang="en-US" dirty="0" err="1"/>
              <a:t>osales</a:t>
            </a:r>
            <a:r>
              <a:rPr lang="en-US" dirty="0"/>
              <a:t>, </a:t>
            </a:r>
            <a:r>
              <a:rPr lang="en-US" dirty="0" err="1"/>
              <a:t>vaid</a:t>
            </a:r>
            <a:r>
              <a:rPr lang="en-US" dirty="0"/>
              <a:t> ka see: </a:t>
            </a:r>
            <a:r>
              <a:rPr lang="en-US" b="1" dirty="0">
                <a:solidFill>
                  <a:srgbClr val="986320"/>
                </a:solidFill>
              </a:rPr>
              <a:t>KES JÄI TULEMATA, KES JÄI NÄHTAMATUKS JA MIKS?</a:t>
            </a:r>
          </a:p>
        </p:txBody>
      </p:sp>
    </p:spTree>
    <p:extLst>
      <p:ext uri="{BB962C8B-B14F-4D97-AF65-F5344CB8AC3E}">
        <p14:creationId xmlns:p14="http://schemas.microsoft.com/office/powerpoint/2010/main" val="355779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FF2B9-E467-EDF5-E2C1-BF9BB7CC9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2CC-361E-3BF6-90B3-88BE9B568C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8CAC6-47D8-A811-19B8-BA24F86ED9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C534F-CB99-D8F5-C098-07E199D00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9359E7-63CB-89F6-4A27-E93BD07EC4FF}"/>
              </a:ext>
            </a:extLst>
          </p:cNvPr>
          <p:cNvSpPr txBox="1"/>
          <p:nvPr/>
        </p:nvSpPr>
        <p:spPr>
          <a:xfrm>
            <a:off x="567678" y="656964"/>
            <a:ext cx="51153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200" b="1" dirty="0">
                <a:solidFill>
                  <a:srgbClr val="986320"/>
                </a:solidFill>
              </a:rPr>
              <a:t>MAARDU ÕPPETUNNID</a:t>
            </a:r>
          </a:p>
          <a:p>
            <a:endParaRPr lang="en-US" sz="2200" dirty="0"/>
          </a:p>
          <a:p>
            <a:r>
              <a:rPr lang="en-US" sz="2200" b="1" dirty="0">
                <a:solidFill>
                  <a:srgbClr val="986320"/>
                </a:solidFill>
              </a:rPr>
              <a:t>LÄHEDUS</a:t>
            </a:r>
            <a:r>
              <a:rPr lang="en-US" sz="2200" dirty="0">
                <a:solidFill>
                  <a:srgbClr val="986320"/>
                </a:solidFill>
              </a:rPr>
              <a:t> </a:t>
            </a:r>
            <a:r>
              <a:rPr lang="en-US" sz="2200" dirty="0"/>
              <a:t>– </a:t>
            </a:r>
            <a:r>
              <a:rPr lang="en-US" sz="2200" dirty="0" err="1"/>
              <a:t>võimalused</a:t>
            </a:r>
            <a:r>
              <a:rPr lang="en-US" sz="2200" dirty="0"/>
              <a:t> </a:t>
            </a:r>
            <a:r>
              <a:rPr lang="en-US" sz="2200" dirty="0" err="1"/>
              <a:t>peavad</a:t>
            </a:r>
            <a:r>
              <a:rPr lang="en-US" sz="2200" dirty="0"/>
              <a:t> </a:t>
            </a:r>
            <a:r>
              <a:rPr lang="en-US" sz="2200" dirty="0" err="1"/>
              <a:t>olema</a:t>
            </a:r>
            <a:r>
              <a:rPr lang="en-US" sz="2200" dirty="0"/>
              <a:t> </a:t>
            </a:r>
            <a:r>
              <a:rPr lang="en-US" sz="2200" dirty="0" err="1"/>
              <a:t>inimese</a:t>
            </a:r>
            <a:r>
              <a:rPr lang="en-US" sz="2200" dirty="0"/>
              <a:t> </a:t>
            </a:r>
            <a:r>
              <a:rPr lang="en-US" sz="2200" dirty="0" err="1"/>
              <a:t>igapäevaelu</a:t>
            </a:r>
            <a:r>
              <a:rPr lang="en-US" sz="2200" dirty="0"/>
              <a:t> </a:t>
            </a:r>
            <a:r>
              <a:rPr lang="en-US" sz="2200" dirty="0" err="1"/>
              <a:t>lähedal</a:t>
            </a:r>
            <a:r>
              <a:rPr lang="en-US" sz="2200" dirty="0"/>
              <a:t>.</a:t>
            </a:r>
            <a:endParaRPr lang="et-EE" sz="2200" dirty="0"/>
          </a:p>
          <a:p>
            <a:br>
              <a:rPr lang="en-US" sz="2200" dirty="0"/>
            </a:br>
            <a:r>
              <a:rPr lang="en-US" sz="2200" b="1" dirty="0">
                <a:solidFill>
                  <a:srgbClr val="986320"/>
                </a:solidFill>
              </a:rPr>
              <a:t>KAASAMINE</a:t>
            </a:r>
            <a:r>
              <a:rPr lang="en-US" sz="2200" dirty="0"/>
              <a:t> – </a:t>
            </a:r>
            <a:r>
              <a:rPr lang="en-US" sz="2200" dirty="0" err="1"/>
              <a:t>lahendused</a:t>
            </a:r>
            <a:r>
              <a:rPr lang="en-US" sz="2200" dirty="0"/>
              <a:t> </a:t>
            </a:r>
            <a:r>
              <a:rPr lang="en-US" sz="2200" dirty="0" err="1"/>
              <a:t>sünnivad</a:t>
            </a:r>
            <a:r>
              <a:rPr lang="en-US" sz="2200" dirty="0"/>
              <a:t> </a:t>
            </a:r>
            <a:r>
              <a:rPr lang="en-US" sz="2200" dirty="0" err="1"/>
              <a:t>koos</a:t>
            </a:r>
            <a:r>
              <a:rPr lang="en-US" sz="2200" dirty="0"/>
              <a:t> </a:t>
            </a:r>
            <a:r>
              <a:rPr lang="en-US" sz="2200" dirty="0" err="1"/>
              <a:t>inimestega</a:t>
            </a:r>
            <a:r>
              <a:rPr lang="en-US" sz="2200" dirty="0"/>
              <a:t>, </a:t>
            </a:r>
            <a:r>
              <a:rPr lang="en-US" sz="2200" dirty="0" err="1"/>
              <a:t>mitte</a:t>
            </a:r>
            <a:r>
              <a:rPr lang="en-US" sz="2200" dirty="0"/>
              <a:t> </a:t>
            </a:r>
            <a:r>
              <a:rPr lang="en-US" sz="2200" dirty="0" err="1"/>
              <a:t>ainult</a:t>
            </a:r>
            <a:r>
              <a:rPr lang="en-US" sz="2200" dirty="0"/>
              <a:t> </a:t>
            </a:r>
            <a:r>
              <a:rPr lang="en-US" sz="2200" dirty="0" err="1"/>
              <a:t>nende</a:t>
            </a:r>
            <a:r>
              <a:rPr lang="en-US" sz="2200" dirty="0"/>
              <a:t> </a:t>
            </a:r>
            <a:r>
              <a:rPr lang="en-US" sz="2200" dirty="0" err="1"/>
              <a:t>jaoks</a:t>
            </a:r>
            <a:r>
              <a:rPr lang="en-US" sz="2200" dirty="0"/>
              <a:t>.</a:t>
            </a:r>
            <a:endParaRPr lang="et-EE" sz="2200" dirty="0"/>
          </a:p>
          <a:p>
            <a:br>
              <a:rPr lang="en-US" sz="2200" dirty="0"/>
            </a:br>
            <a:r>
              <a:rPr lang="en-US" sz="2200" b="1" dirty="0">
                <a:solidFill>
                  <a:srgbClr val="986320"/>
                </a:solidFill>
              </a:rPr>
              <a:t>USALDUS</a:t>
            </a:r>
            <a:r>
              <a:rPr lang="en-US" sz="2200" dirty="0"/>
              <a:t> – </a:t>
            </a:r>
            <a:r>
              <a:rPr lang="en-US" sz="2200" dirty="0" err="1"/>
              <a:t>sõnum</a:t>
            </a:r>
            <a:r>
              <a:rPr lang="en-US" sz="2200" dirty="0"/>
              <a:t> </a:t>
            </a:r>
            <a:r>
              <a:rPr lang="en-US" sz="2200" dirty="0" err="1"/>
              <a:t>jõuab</a:t>
            </a:r>
            <a:r>
              <a:rPr lang="en-US" sz="2200" dirty="0"/>
              <a:t> </a:t>
            </a:r>
            <a:r>
              <a:rPr lang="en-US" sz="2200" dirty="0" err="1"/>
              <a:t>kohale</a:t>
            </a:r>
            <a:r>
              <a:rPr lang="en-US" sz="2200" dirty="0"/>
              <a:t> </a:t>
            </a:r>
            <a:r>
              <a:rPr lang="en-US" sz="2200" dirty="0" err="1"/>
              <a:t>siis</a:t>
            </a:r>
            <a:r>
              <a:rPr lang="en-US" sz="2200" dirty="0"/>
              <a:t>, </a:t>
            </a:r>
            <a:r>
              <a:rPr lang="en-US" sz="2200" dirty="0" err="1"/>
              <a:t>kui</a:t>
            </a:r>
            <a:r>
              <a:rPr lang="en-US" sz="2200" dirty="0"/>
              <a:t> </a:t>
            </a:r>
            <a:r>
              <a:rPr lang="en-US" sz="2200" dirty="0" err="1"/>
              <a:t>usaldatakse</a:t>
            </a:r>
            <a:r>
              <a:rPr lang="en-US" sz="2200" dirty="0"/>
              <a:t> </a:t>
            </a:r>
            <a:r>
              <a:rPr lang="en-US" sz="2200" dirty="0" err="1"/>
              <a:t>selle</a:t>
            </a:r>
            <a:r>
              <a:rPr lang="en-US" sz="2200" dirty="0"/>
              <a:t> </a:t>
            </a:r>
            <a:r>
              <a:rPr lang="en-US" sz="2200" dirty="0" err="1"/>
              <a:t>edastajat</a:t>
            </a:r>
            <a:r>
              <a:rPr lang="en-US" sz="2200" dirty="0"/>
              <a:t>.</a:t>
            </a:r>
            <a:endParaRPr lang="et-EE" sz="2200" dirty="0"/>
          </a:p>
          <a:p>
            <a:br>
              <a:rPr lang="en-US" sz="2200" dirty="0"/>
            </a:br>
            <a:r>
              <a:rPr lang="en-US" sz="2200" b="1" dirty="0">
                <a:solidFill>
                  <a:srgbClr val="986320"/>
                </a:solidFill>
              </a:rPr>
              <a:t>JÄRJEPIDEVUS</a:t>
            </a:r>
            <a:r>
              <a:rPr lang="en-US" sz="2200" dirty="0"/>
              <a:t> – </a:t>
            </a:r>
            <a:r>
              <a:rPr lang="en-US" sz="2200" dirty="0" err="1"/>
              <a:t>üks</a:t>
            </a:r>
            <a:r>
              <a:rPr lang="en-US" sz="2200" dirty="0"/>
              <a:t> </a:t>
            </a:r>
            <a:r>
              <a:rPr lang="en-US" sz="2200" dirty="0" err="1"/>
              <a:t>sündmus</a:t>
            </a:r>
            <a:r>
              <a:rPr lang="en-US" sz="2200" dirty="0"/>
              <a:t> </a:t>
            </a:r>
            <a:r>
              <a:rPr lang="en-US" sz="2200" dirty="0" err="1"/>
              <a:t>innustab</a:t>
            </a:r>
            <a:r>
              <a:rPr lang="en-US" sz="2200" dirty="0"/>
              <a:t>, </a:t>
            </a:r>
            <a:r>
              <a:rPr lang="en-US" sz="2200" dirty="0" err="1"/>
              <a:t>kuid</a:t>
            </a:r>
            <a:r>
              <a:rPr lang="en-US" sz="2200" dirty="0"/>
              <a:t> </a:t>
            </a:r>
            <a:r>
              <a:rPr lang="en-US" sz="2200" dirty="0" err="1"/>
              <a:t>püsiv</a:t>
            </a:r>
            <a:r>
              <a:rPr lang="en-US" sz="2200" dirty="0"/>
              <a:t> </a:t>
            </a:r>
            <a:r>
              <a:rPr lang="en-US" sz="2200" dirty="0" err="1"/>
              <a:t>koostöö</a:t>
            </a:r>
            <a:r>
              <a:rPr lang="en-US" sz="2200" dirty="0"/>
              <a:t> </a:t>
            </a:r>
            <a:r>
              <a:rPr lang="en-US" sz="2200" dirty="0" err="1"/>
              <a:t>loob</a:t>
            </a:r>
            <a:r>
              <a:rPr lang="en-US" sz="2200" dirty="0"/>
              <a:t> </a:t>
            </a:r>
            <a:r>
              <a:rPr lang="en-US" sz="2200" dirty="0" err="1"/>
              <a:t>muutuse</a:t>
            </a:r>
            <a:r>
              <a:rPr lang="en-US" sz="2200" dirty="0"/>
              <a:t>.</a:t>
            </a:r>
            <a:endParaRPr lang="et-EE" sz="2200" dirty="0"/>
          </a:p>
        </p:txBody>
      </p:sp>
    </p:spTree>
    <p:extLst>
      <p:ext uri="{BB962C8B-B14F-4D97-AF65-F5344CB8AC3E}">
        <p14:creationId xmlns:p14="http://schemas.microsoft.com/office/powerpoint/2010/main" val="12005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2A94A-A4FC-8771-E917-9FFFCB9C8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3BE3-6C5D-8F63-BE13-D6D1841115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D95158-0CAF-7A1B-CE17-AECB117680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CE14AA-8FF4-FE28-2FB0-A31B28ABF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AFD77A-D7E5-7A26-EFEA-8F59C693BD1A}"/>
              </a:ext>
            </a:extLst>
          </p:cNvPr>
          <p:cNvSpPr txBox="1"/>
          <p:nvPr/>
        </p:nvSpPr>
        <p:spPr>
          <a:xfrm>
            <a:off x="6864203" y="674116"/>
            <a:ext cx="464341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b="1" dirty="0">
                <a:solidFill>
                  <a:srgbClr val="986320"/>
                </a:solidFill>
              </a:rPr>
              <a:t>MAARDU ÕPPETUNNID</a:t>
            </a:r>
          </a:p>
          <a:p>
            <a:endParaRPr lang="en-US" sz="2400" b="1" dirty="0"/>
          </a:p>
          <a:p>
            <a:r>
              <a:rPr lang="en-US" sz="2400" b="1" dirty="0" err="1"/>
              <a:t>Kelleni</a:t>
            </a:r>
            <a:r>
              <a:rPr lang="en-US" sz="2400" b="1" dirty="0"/>
              <a:t> </a:t>
            </a:r>
            <a:r>
              <a:rPr lang="en-US" sz="2400" b="1" dirty="0" err="1"/>
              <a:t>jõuame</a:t>
            </a:r>
            <a:r>
              <a:rPr lang="en-US" sz="2400" b="1" dirty="0"/>
              <a:t>? </a:t>
            </a:r>
            <a:endParaRPr lang="et-EE" sz="2400" b="1" dirty="0"/>
          </a:p>
          <a:p>
            <a:endParaRPr lang="et-EE" sz="2400" b="1" dirty="0"/>
          </a:p>
          <a:p>
            <a:r>
              <a:rPr lang="en-US" sz="2400" b="1" dirty="0"/>
              <a:t>Kes </a:t>
            </a:r>
            <a:r>
              <a:rPr lang="en-US" sz="2400" b="1" dirty="0" err="1"/>
              <a:t>jääb</a:t>
            </a:r>
            <a:r>
              <a:rPr lang="en-US" sz="2400" b="1" dirty="0"/>
              <a:t> </a:t>
            </a:r>
            <a:r>
              <a:rPr lang="en-US" sz="2400" b="1" dirty="0" err="1"/>
              <a:t>kõrvale</a:t>
            </a:r>
            <a:r>
              <a:rPr lang="en-US" sz="2400" b="1" dirty="0"/>
              <a:t>? </a:t>
            </a:r>
            <a:endParaRPr lang="et-EE" sz="2400" b="1" dirty="0"/>
          </a:p>
          <a:p>
            <a:endParaRPr lang="et-EE" sz="2400" b="1" dirty="0"/>
          </a:p>
          <a:p>
            <a:r>
              <a:rPr lang="en-US" sz="2400" b="1" dirty="0" err="1"/>
              <a:t>Kuidas</a:t>
            </a:r>
            <a:r>
              <a:rPr lang="en-US" sz="2400" b="1" dirty="0"/>
              <a:t> </a:t>
            </a:r>
            <a:r>
              <a:rPr lang="en-US" sz="2400" b="1" dirty="0" err="1"/>
              <a:t>loome</a:t>
            </a:r>
            <a:r>
              <a:rPr lang="en-US" sz="2400" b="1" dirty="0"/>
              <a:t> </a:t>
            </a:r>
            <a:r>
              <a:rPr lang="en-US" sz="2400" b="1" dirty="0" err="1"/>
              <a:t>koos</a:t>
            </a:r>
            <a:r>
              <a:rPr lang="en-US" sz="2400" b="1" dirty="0"/>
              <a:t>?</a:t>
            </a:r>
            <a:endParaRPr lang="et-EE" sz="2400" b="1" dirty="0"/>
          </a:p>
          <a:p>
            <a:endParaRPr lang="et-E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CCE69-6E30-FB86-A92D-2733BC338FEA}"/>
              </a:ext>
            </a:extLst>
          </p:cNvPr>
          <p:cNvSpPr txBox="1"/>
          <p:nvPr/>
        </p:nvSpPr>
        <p:spPr>
          <a:xfrm>
            <a:off x="6864203" y="3958210"/>
            <a:ext cx="4643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Mida </a:t>
            </a:r>
            <a:r>
              <a:rPr lang="en-US" sz="2000" dirty="0" err="1"/>
              <a:t>lähedus</a:t>
            </a:r>
            <a:r>
              <a:rPr lang="en-US" sz="2000" dirty="0"/>
              <a:t>, </a:t>
            </a:r>
            <a:r>
              <a:rPr lang="en-US" sz="2000" dirty="0" err="1"/>
              <a:t>kaasamine</a:t>
            </a:r>
            <a:r>
              <a:rPr lang="en-US" sz="2000" dirty="0"/>
              <a:t>, </a:t>
            </a:r>
            <a:r>
              <a:rPr lang="en-US" sz="2000" dirty="0" err="1"/>
              <a:t>usaldus</a:t>
            </a:r>
            <a:r>
              <a:rPr lang="en-US" sz="2000" dirty="0"/>
              <a:t> ja </a:t>
            </a:r>
            <a:r>
              <a:rPr lang="en-US" sz="2000" dirty="0" err="1"/>
              <a:t>järjepidevus</a:t>
            </a:r>
            <a:r>
              <a:rPr lang="en-US" sz="2000" dirty="0"/>
              <a:t> </a:t>
            </a:r>
            <a:r>
              <a:rPr lang="en-US" sz="2000" dirty="0" err="1"/>
              <a:t>inimese</a:t>
            </a:r>
            <a:r>
              <a:rPr lang="en-US" sz="2000" dirty="0"/>
              <a:t> </a:t>
            </a:r>
            <a:r>
              <a:rPr lang="en-US" sz="2000" dirty="0" err="1"/>
              <a:t>igapäevaelus</a:t>
            </a:r>
            <a:r>
              <a:rPr lang="en-US" sz="2000" dirty="0"/>
              <a:t> </a:t>
            </a:r>
            <a:r>
              <a:rPr lang="en-US" sz="2000" dirty="0" err="1"/>
              <a:t>tegelikult</a:t>
            </a:r>
            <a:r>
              <a:rPr lang="en-US" sz="2000" dirty="0"/>
              <a:t> </a:t>
            </a:r>
            <a:r>
              <a:rPr lang="en-US" sz="2000" dirty="0" err="1"/>
              <a:t>tähendavad</a:t>
            </a:r>
            <a:r>
              <a:rPr lang="en-US" sz="2000" dirty="0"/>
              <a:t>?</a:t>
            </a:r>
            <a:endParaRPr lang="et-EE" sz="2000" dirty="0"/>
          </a:p>
          <a:p>
            <a:endParaRPr lang="et-EE" sz="2000" dirty="0"/>
          </a:p>
          <a:p>
            <a:r>
              <a:rPr lang="en-US" sz="2000" dirty="0"/>
              <a:t>Seda </a:t>
            </a:r>
            <a:r>
              <a:rPr lang="en-US" sz="2000" dirty="0" err="1"/>
              <a:t>oskavad</a:t>
            </a:r>
            <a:r>
              <a:rPr lang="en-US" sz="2000" dirty="0"/>
              <a:t> </a:t>
            </a:r>
            <a:r>
              <a:rPr lang="en-US" sz="2000" dirty="0" err="1"/>
              <a:t>kõige</a:t>
            </a:r>
            <a:r>
              <a:rPr lang="en-US" sz="2000" dirty="0"/>
              <a:t> </a:t>
            </a:r>
            <a:r>
              <a:rPr lang="en-US" sz="2000" dirty="0" err="1"/>
              <a:t>paremini</a:t>
            </a:r>
            <a:r>
              <a:rPr lang="en-US" sz="2000" dirty="0"/>
              <a:t> </a:t>
            </a:r>
            <a:r>
              <a:rPr lang="en-US" sz="2000" dirty="0" err="1"/>
              <a:t>öelda</a:t>
            </a:r>
            <a:r>
              <a:rPr lang="en-US" sz="2000" dirty="0"/>
              <a:t> </a:t>
            </a:r>
            <a:endParaRPr lang="ru-RU" sz="2000" dirty="0"/>
          </a:p>
          <a:p>
            <a:r>
              <a:rPr lang="en-US" sz="2000" dirty="0" err="1"/>
              <a:t>inimesed</a:t>
            </a:r>
            <a:r>
              <a:rPr lang="en-US" sz="2000" dirty="0"/>
              <a:t> </a:t>
            </a:r>
            <a:r>
              <a:rPr lang="en-US" sz="2000" dirty="0" err="1"/>
              <a:t>ise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  <p:pic>
        <p:nvPicPr>
          <p:cNvPr id="11" name="Graphic 10" descr="A lightbulb">
            <a:extLst>
              <a:ext uri="{FF2B5EF4-FFF2-40B4-BE49-F238E27FC236}">
                <a16:creationId xmlns:a16="http://schemas.microsoft.com/office/drawing/2014/main" id="{ECFBD242-EB04-E7D9-189B-3C8349CFB5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7241" y="3730030"/>
            <a:ext cx="1194619" cy="119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CAEB5-36B4-E197-4A8C-AEE0D592C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" b="1589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5" name="Online Media 4" title="HOP 2026, Maardu">
            <a:hlinkClick r:id="" action="ppaction://media"/>
            <a:extLst>
              <a:ext uri="{FF2B5EF4-FFF2-40B4-BE49-F238E27FC236}">
                <a16:creationId xmlns:a16="http://schemas.microsoft.com/office/drawing/2014/main" id="{F4983375-DC22-AEFE-ABF4-E2DC392B2D0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842" y="0"/>
            <a:ext cx="12147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6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BC6A-9329-2DC1-C012-7E750F872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C567C7-F2A7-076D-50A2-20FD6A787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6CD7D-61E0-0160-8510-352613C43698}"/>
              </a:ext>
            </a:extLst>
          </p:cNvPr>
          <p:cNvSpPr txBox="1"/>
          <p:nvPr/>
        </p:nvSpPr>
        <p:spPr>
          <a:xfrm>
            <a:off x="1317521" y="1088857"/>
            <a:ext cx="34511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>
                <a:solidFill>
                  <a:srgbClr val="986320"/>
                </a:solidFill>
              </a:rPr>
              <a:t>T</a:t>
            </a:r>
            <a:r>
              <a:rPr lang="et-EE" sz="4600" b="1" dirty="0" err="1">
                <a:solidFill>
                  <a:srgbClr val="986320"/>
                </a:solidFill>
              </a:rPr>
              <a:t>änan</a:t>
            </a:r>
            <a:r>
              <a:rPr lang="et-EE" sz="4600" b="1" dirty="0">
                <a:solidFill>
                  <a:srgbClr val="986320"/>
                </a:solidFill>
              </a:rPr>
              <a:t> tähelepanu eest!</a:t>
            </a:r>
            <a:endParaRPr lang="en-US" sz="4600" b="1" dirty="0">
              <a:solidFill>
                <a:srgbClr val="9863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16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5179</TotalTime>
  <Words>467</Words>
  <Application>Microsoft Macintosh PowerPoint</Application>
  <PresentationFormat>Широкоэкранный</PresentationFormat>
  <Paragraphs>72</Paragraphs>
  <Slides>15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Jelena Katsuba</dc:creator>
  <cp:lastModifiedBy>Marat Aljautdinov</cp:lastModifiedBy>
  <cp:revision>3</cp:revision>
  <dcterms:created xsi:type="dcterms:W3CDTF">2026-08-18T09:39:49Z</dcterms:created>
  <dcterms:modified xsi:type="dcterms:W3CDTF">2026-10-29T09:18:54Z</dcterms:modified>
</cp:coreProperties>
</file>