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435185-9881-4D7C-8777-963853BDFF70}" v="2" dt="2026-10-29T10:05:56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65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ne Tomberg" userId="1e70236f-b7c4-4cf8-8296-84e3719db258" providerId="ADAL" clId="{E9ED7FA5-69A3-4891-AAF1-0D8B3DE90865}"/>
    <pc:docChg chg="custSel modSld">
      <pc:chgData name="Janne Tomberg" userId="1e70236f-b7c4-4cf8-8296-84e3719db258" providerId="ADAL" clId="{E9ED7FA5-69A3-4891-AAF1-0D8B3DE90865}" dt="2026-10-29T10:27:33.889" v="242" actId="1076"/>
      <pc:docMkLst>
        <pc:docMk/>
      </pc:docMkLst>
      <pc:sldChg chg="modSp mod">
        <pc:chgData name="Janne Tomberg" userId="1e70236f-b7c4-4cf8-8296-84e3719db258" providerId="ADAL" clId="{E9ED7FA5-69A3-4891-AAF1-0D8B3DE90865}" dt="2026-10-29T10:08:55.825" v="21" actId="20577"/>
        <pc:sldMkLst>
          <pc:docMk/>
          <pc:sldMk cId="0" sldId="256"/>
        </pc:sldMkLst>
        <pc:spChg chg="mod">
          <ac:chgData name="Janne Tomberg" userId="1e70236f-b7c4-4cf8-8296-84e3719db258" providerId="ADAL" clId="{E9ED7FA5-69A3-4891-AAF1-0D8B3DE90865}" dt="2026-10-29T10:08:55.825" v="21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Janne Tomberg" userId="1e70236f-b7c4-4cf8-8296-84e3719db258" providerId="ADAL" clId="{E9ED7FA5-69A3-4891-AAF1-0D8B3DE90865}" dt="2026-10-29T10:02:34.193" v="0" actId="114"/>
        <pc:sldMkLst>
          <pc:docMk/>
          <pc:sldMk cId="0" sldId="258"/>
        </pc:sldMkLst>
        <pc:spChg chg="mod">
          <ac:chgData name="Janne Tomberg" userId="1e70236f-b7c4-4cf8-8296-84e3719db258" providerId="ADAL" clId="{E9ED7FA5-69A3-4891-AAF1-0D8B3DE90865}" dt="2026-10-29T10:02:34.193" v="0" actId="114"/>
          <ac:spMkLst>
            <pc:docMk/>
            <pc:sldMk cId="0" sldId="258"/>
            <ac:spMk id="3" creationId="{00000000-0000-0000-0000-000000000000}"/>
          </ac:spMkLst>
        </pc:spChg>
      </pc:sldChg>
      <pc:sldChg chg="addSp delSp modSp mod">
        <pc:chgData name="Janne Tomberg" userId="1e70236f-b7c4-4cf8-8296-84e3719db258" providerId="ADAL" clId="{E9ED7FA5-69A3-4891-AAF1-0D8B3DE90865}" dt="2026-10-29T10:16:25.064" v="119" actId="478"/>
        <pc:sldMkLst>
          <pc:docMk/>
          <pc:sldMk cId="0" sldId="259"/>
        </pc:sldMkLst>
        <pc:spChg chg="mod">
          <ac:chgData name="Janne Tomberg" userId="1e70236f-b7c4-4cf8-8296-84e3719db258" providerId="ADAL" clId="{E9ED7FA5-69A3-4891-AAF1-0D8B3DE90865}" dt="2026-10-29T10:11:54.497" v="39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Janne Tomberg" userId="1e70236f-b7c4-4cf8-8296-84e3719db258" providerId="ADAL" clId="{E9ED7FA5-69A3-4891-AAF1-0D8B3DE90865}" dt="2026-10-29T10:12:03.583" v="51" actId="20577"/>
          <ac:spMkLst>
            <pc:docMk/>
            <pc:sldMk cId="0" sldId="259"/>
            <ac:spMk id="21" creationId="{00000000-0000-0000-0000-000000000000}"/>
          </ac:spMkLst>
        </pc:spChg>
        <pc:spChg chg="mod">
          <ac:chgData name="Janne Tomberg" userId="1e70236f-b7c4-4cf8-8296-84e3719db258" providerId="ADAL" clId="{E9ED7FA5-69A3-4891-AAF1-0D8B3DE90865}" dt="2026-10-29T10:06:03.268" v="5" actId="14100"/>
          <ac:spMkLst>
            <pc:docMk/>
            <pc:sldMk cId="0" sldId="259"/>
            <ac:spMk id="29" creationId="{00000000-0000-0000-0000-000000000000}"/>
          </ac:spMkLst>
        </pc:spChg>
        <pc:spChg chg="del">
          <ac:chgData name="Janne Tomberg" userId="1e70236f-b7c4-4cf8-8296-84e3719db258" providerId="ADAL" clId="{E9ED7FA5-69A3-4891-AAF1-0D8B3DE90865}" dt="2026-10-29T10:04:12.089" v="1" actId="478"/>
          <ac:spMkLst>
            <pc:docMk/>
            <pc:sldMk cId="0" sldId="259"/>
            <ac:spMk id="30" creationId="{00000000-0000-0000-0000-000000000000}"/>
          </ac:spMkLst>
        </pc:spChg>
        <pc:spChg chg="mod">
          <ac:chgData name="Janne Tomberg" userId="1e70236f-b7c4-4cf8-8296-84e3719db258" providerId="ADAL" clId="{E9ED7FA5-69A3-4891-AAF1-0D8B3DE90865}" dt="2026-10-29T10:12:07.397" v="58" actId="20577"/>
          <ac:spMkLst>
            <pc:docMk/>
            <pc:sldMk cId="0" sldId="259"/>
            <ac:spMk id="32" creationId="{00000000-0000-0000-0000-000000000000}"/>
          </ac:spMkLst>
        </pc:spChg>
        <pc:spChg chg="add del">
          <ac:chgData name="Janne Tomberg" userId="1e70236f-b7c4-4cf8-8296-84e3719db258" providerId="ADAL" clId="{E9ED7FA5-69A3-4891-AAF1-0D8B3DE90865}" dt="2026-10-29T10:16:25.064" v="119" actId="478"/>
          <ac:spMkLst>
            <pc:docMk/>
            <pc:sldMk cId="0" sldId="259"/>
            <ac:spMk id="39" creationId="{5B854AE6-3A83-AF68-B9A2-8A0B7F43B210}"/>
          </ac:spMkLst>
        </pc:spChg>
      </pc:sldChg>
      <pc:sldChg chg="addSp delSp modSp mod">
        <pc:chgData name="Janne Tomberg" userId="1e70236f-b7c4-4cf8-8296-84e3719db258" providerId="ADAL" clId="{E9ED7FA5-69A3-4891-AAF1-0D8B3DE90865}" dt="2026-10-29T10:23:52.374" v="235" actId="1076"/>
        <pc:sldMkLst>
          <pc:docMk/>
          <pc:sldMk cId="0" sldId="260"/>
        </pc:sldMkLst>
        <pc:spChg chg="del">
          <ac:chgData name="Janne Tomberg" userId="1e70236f-b7c4-4cf8-8296-84e3719db258" providerId="ADAL" clId="{E9ED7FA5-69A3-4891-AAF1-0D8B3DE90865}" dt="2026-10-29T10:12:35.811" v="59" actId="478"/>
          <ac:spMkLst>
            <pc:docMk/>
            <pc:sldMk cId="0" sldId="260"/>
            <ac:spMk id="4" creationId="{00000000-0000-0000-0000-000000000000}"/>
          </ac:spMkLst>
        </pc:spChg>
        <pc:spChg chg="mod">
          <ac:chgData name="Janne Tomberg" userId="1e70236f-b7c4-4cf8-8296-84e3719db258" providerId="ADAL" clId="{E9ED7FA5-69A3-4891-AAF1-0D8B3DE90865}" dt="2026-10-29T10:12:39.013" v="61" actId="14100"/>
          <ac:spMkLst>
            <pc:docMk/>
            <pc:sldMk cId="0" sldId="260"/>
            <ac:spMk id="5" creationId="{00000000-0000-0000-0000-000000000000}"/>
          </ac:spMkLst>
        </pc:spChg>
        <pc:spChg chg="mod">
          <ac:chgData name="Janne Tomberg" userId="1e70236f-b7c4-4cf8-8296-84e3719db258" providerId="ADAL" clId="{E9ED7FA5-69A3-4891-AAF1-0D8B3DE90865}" dt="2026-10-29T10:23:52.374" v="235" actId="1076"/>
          <ac:spMkLst>
            <pc:docMk/>
            <pc:sldMk cId="0" sldId="260"/>
            <ac:spMk id="9" creationId="{00000000-0000-0000-0000-000000000000}"/>
          </ac:spMkLst>
        </pc:spChg>
        <pc:spChg chg="add mod">
          <ac:chgData name="Janne Tomberg" userId="1e70236f-b7c4-4cf8-8296-84e3719db258" providerId="ADAL" clId="{E9ED7FA5-69A3-4891-AAF1-0D8B3DE90865}" dt="2026-10-29T10:14:19.032" v="117" actId="20577"/>
          <ac:spMkLst>
            <pc:docMk/>
            <pc:sldMk cId="0" sldId="260"/>
            <ac:spMk id="10" creationId="{B809F4AE-4329-215C-4B71-2C881C1CBC42}"/>
          </ac:spMkLst>
        </pc:spChg>
        <pc:spChg chg="del mod">
          <ac:chgData name="Janne Tomberg" userId="1e70236f-b7c4-4cf8-8296-84e3719db258" providerId="ADAL" clId="{E9ED7FA5-69A3-4891-AAF1-0D8B3DE90865}" dt="2026-10-29T10:23:48.087" v="234" actId="478"/>
          <ac:spMkLst>
            <pc:docMk/>
            <pc:sldMk cId="0" sldId="260"/>
            <ac:spMk id="11" creationId="{00000000-0000-0000-0000-000000000000}"/>
          </ac:spMkLst>
        </pc:spChg>
      </pc:sldChg>
      <pc:sldChg chg="delSp mod">
        <pc:chgData name="Janne Tomberg" userId="1e70236f-b7c4-4cf8-8296-84e3719db258" providerId="ADAL" clId="{E9ED7FA5-69A3-4891-AAF1-0D8B3DE90865}" dt="2026-10-29T10:08:02.112" v="20" actId="478"/>
        <pc:sldMkLst>
          <pc:docMk/>
          <pc:sldMk cId="0" sldId="264"/>
        </pc:sldMkLst>
        <pc:spChg chg="del">
          <ac:chgData name="Janne Tomberg" userId="1e70236f-b7c4-4cf8-8296-84e3719db258" providerId="ADAL" clId="{E9ED7FA5-69A3-4891-AAF1-0D8B3DE90865}" dt="2026-10-29T10:08:02.112" v="20" actId="478"/>
          <ac:spMkLst>
            <pc:docMk/>
            <pc:sldMk cId="0" sldId="264"/>
            <ac:spMk id="5" creationId="{00000000-0000-0000-0000-000000000000}"/>
          </ac:spMkLst>
        </pc:spChg>
      </pc:sldChg>
      <pc:sldChg chg="addSp delSp modSp mod">
        <pc:chgData name="Janne Tomberg" userId="1e70236f-b7c4-4cf8-8296-84e3719db258" providerId="ADAL" clId="{E9ED7FA5-69A3-4891-AAF1-0D8B3DE90865}" dt="2026-10-29T10:27:33.889" v="242" actId="1076"/>
        <pc:sldMkLst>
          <pc:docMk/>
          <pc:sldMk cId="0" sldId="265"/>
        </pc:sldMkLst>
        <pc:spChg chg="mod">
          <ac:chgData name="Janne Tomberg" userId="1e70236f-b7c4-4cf8-8296-84e3719db258" providerId="ADAL" clId="{E9ED7FA5-69A3-4891-AAF1-0D8B3DE90865}" dt="2026-10-29T10:24:43.027" v="236" actId="255"/>
          <ac:spMkLst>
            <pc:docMk/>
            <pc:sldMk cId="0" sldId="265"/>
            <ac:spMk id="5" creationId="{00000000-0000-0000-0000-000000000000}"/>
          </ac:spMkLst>
        </pc:spChg>
        <pc:picChg chg="del">
          <ac:chgData name="Janne Tomberg" userId="1e70236f-b7c4-4cf8-8296-84e3719db258" providerId="ADAL" clId="{E9ED7FA5-69A3-4891-AAF1-0D8B3DE90865}" dt="2026-10-29T10:18:34.855" v="189" actId="478"/>
          <ac:picMkLst>
            <pc:docMk/>
            <pc:sldMk cId="0" sldId="265"/>
            <ac:picMk id="3" creationId="{00000000-0000-0000-0000-000000000000}"/>
          </ac:picMkLst>
        </pc:picChg>
        <pc:picChg chg="add del mod">
          <ac:chgData name="Janne Tomberg" userId="1e70236f-b7c4-4cf8-8296-84e3719db258" providerId="ADAL" clId="{E9ED7FA5-69A3-4891-AAF1-0D8B3DE90865}" dt="2026-10-29T10:27:16.417" v="237" actId="478"/>
          <ac:picMkLst>
            <pc:docMk/>
            <pc:sldMk cId="0" sldId="265"/>
            <ac:picMk id="7" creationId="{428D5829-1886-983B-DE31-D063DCF49C62}"/>
          </ac:picMkLst>
        </pc:picChg>
        <pc:picChg chg="add mod">
          <ac:chgData name="Janne Tomberg" userId="1e70236f-b7c4-4cf8-8296-84e3719db258" providerId="ADAL" clId="{E9ED7FA5-69A3-4891-AAF1-0D8B3DE90865}" dt="2026-10-29T10:27:33.889" v="242" actId="1076"/>
          <ac:picMkLst>
            <pc:docMk/>
            <pc:sldMk cId="0" sldId="265"/>
            <ac:picMk id="9" creationId="{2AB38F7E-A62A-C26C-C598-ACD730BAF1E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B4309-8C7B-4EA3-B413-FD272DF5DE4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GB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F0025-F26A-434F-B784-3E66B69A1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02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F0025-F26A-434F-B784-3E66B69A1D5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292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051560"/>
            <a:ext cx="4663440" cy="4709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12080" y="1298448"/>
            <a:ext cx="6217920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 i="0">
                <a:solidFill>
                  <a:srgbClr val="00919E"/>
                </a:solidFill>
                <a:latin typeface="Aptos"/>
              </a:defRPr>
            </a:pPr>
            <a:r>
              <a:rPr sz="2800" dirty="0"/>
              <a:t>KEHALINE AKTIIVSUS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80" y="1783080"/>
            <a:ext cx="6263640" cy="102797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3100" b="1" i="0">
                <a:solidFill>
                  <a:srgbClr val="162D43"/>
                </a:solidFill>
                <a:latin typeface="Aptos"/>
              </a:defRPr>
            </a:pPr>
            <a:r>
              <a:rPr dirty="0"/>
              <a:t>KEHALISE KIRJAOSKUSE </a:t>
            </a:r>
            <a:endParaRPr lang="et-EE" dirty="0"/>
          </a:p>
          <a:p>
            <a:pPr algn="l">
              <a:defRPr sz="3100" b="1" i="0">
                <a:solidFill>
                  <a:srgbClr val="162D43"/>
                </a:solidFill>
                <a:latin typeface="Aptos"/>
              </a:defRPr>
            </a:pPr>
            <a:r>
              <a:rPr dirty="0"/>
              <a:t>PÕHJUS VÕI TULEMUS?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0368" y="3858768"/>
            <a:ext cx="731520" cy="64008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30368" y="4224528"/>
            <a:ext cx="59436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2000" b="1" i="0">
                <a:solidFill>
                  <a:srgbClr val="162D43"/>
                </a:solidFill>
                <a:latin typeface="Aptos"/>
              </a:defRPr>
            </a:pPr>
            <a:r>
              <a:t>Janne Tomberg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0368" y="4645152"/>
            <a:ext cx="59436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0" i="0">
                <a:solidFill>
                  <a:srgbClr val="5F707B"/>
                </a:solidFill>
                <a:latin typeface="Aptos"/>
              </a:defRPr>
            </a:pPr>
            <a:r>
              <a:t>Harku valla tervisedenduse spetsialist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6928" y="621792"/>
            <a:ext cx="11064240" cy="4585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2500" b="1" i="0">
                <a:solidFill>
                  <a:srgbClr val="162D43"/>
                </a:solidFill>
                <a:latin typeface="Aptos"/>
              </a:defRPr>
            </a:pPr>
            <a:r>
              <a:rPr dirty="0" err="1"/>
              <a:t>Miks</a:t>
            </a:r>
            <a:r>
              <a:rPr dirty="0"/>
              <a:t> </a:t>
            </a:r>
            <a:r>
              <a:rPr dirty="0" err="1"/>
              <a:t>kehali</a:t>
            </a:r>
            <a:r>
              <a:rPr lang="en-GB" dirty="0"/>
              <a:t>ne</a:t>
            </a:r>
            <a:r>
              <a:rPr dirty="0"/>
              <a:t> </a:t>
            </a:r>
            <a:r>
              <a:rPr dirty="0" err="1"/>
              <a:t>kirjaoskus</a:t>
            </a:r>
            <a:r>
              <a:rPr dirty="0"/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44168"/>
            <a:ext cx="658368" cy="5029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1691640"/>
            <a:ext cx="438912" cy="438912"/>
          </a:xfrm>
          <a:prstGeom prst="roundRect">
            <a:avLst>
              <a:gd name="adj" fmla="val 12000"/>
            </a:avLst>
          </a:prstGeom>
          <a:solidFill>
            <a:srgbClr val="0091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728216"/>
            <a:ext cx="438912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1673352"/>
            <a:ext cx="6812280" cy="6126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0" i="0">
                <a:solidFill>
                  <a:srgbClr val="23313B"/>
                </a:solidFill>
                <a:latin typeface="Aptos"/>
              </a:defRPr>
            </a:pPr>
            <a:r>
              <a:t>Paljude inimeste kehaline aktiivsus langeb peale kooli lõpetamist;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560320"/>
            <a:ext cx="438912" cy="438912"/>
          </a:xfrm>
          <a:prstGeom prst="roundRect">
            <a:avLst>
              <a:gd name="adj" fmla="val 12000"/>
            </a:avLst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2596896"/>
            <a:ext cx="438912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8448" y="2542032"/>
            <a:ext cx="6812280" cy="6126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0" i="0">
                <a:solidFill>
                  <a:srgbClr val="23313B"/>
                </a:solidFill>
                <a:latin typeface="Aptos"/>
              </a:defRPr>
            </a:pPr>
            <a:r>
              <a:t>Vaba aega sisustatakse üha rohkem istuvate tegevustega;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429000"/>
            <a:ext cx="438912" cy="438912"/>
          </a:xfrm>
          <a:prstGeom prst="roundRect">
            <a:avLst>
              <a:gd name="adj" fmla="val 12000"/>
            </a:avLst>
          </a:prstGeom>
          <a:solidFill>
            <a:srgbClr val="6652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3465576"/>
            <a:ext cx="438912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3410712"/>
            <a:ext cx="6812280" cy="6126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0" i="0">
                <a:solidFill>
                  <a:srgbClr val="23313B"/>
                </a:solidFill>
                <a:latin typeface="Aptos"/>
              </a:defRPr>
            </a:pPr>
            <a:r>
              <a:t>Ülekaaluliste ja stressis inimeste osakaal on tõusuteel;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97679"/>
            <a:ext cx="438912" cy="438912"/>
          </a:xfrm>
          <a:prstGeom prst="roundRect">
            <a:avLst>
              <a:gd name="adj" fmla="val 12000"/>
            </a:avLst>
          </a:prstGeom>
          <a:solidFill>
            <a:srgbClr val="3084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4334255"/>
            <a:ext cx="438912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8448" y="4279392"/>
            <a:ext cx="6812280" cy="6126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0" i="0">
                <a:solidFill>
                  <a:srgbClr val="23313B"/>
                </a:solidFill>
                <a:latin typeface="Aptos"/>
              </a:defRPr>
            </a:pPr>
            <a:r>
              <a:t>Haridusasutustes on kehalise kasvatuse eesmärgiks tulemuste saavutamine ja meisterlikkuse poole püüdlemine.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10728" y="1394460"/>
            <a:ext cx="3319272" cy="4137660"/>
          </a:xfrm>
          <a:prstGeom prst="roundRect">
            <a:avLst>
              <a:gd name="adj" fmla="val 12000"/>
            </a:avLst>
          </a:prstGeom>
          <a:solidFill>
            <a:srgbClr val="E2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746" y="1569351"/>
            <a:ext cx="1606492" cy="194536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32520" y="3611880"/>
            <a:ext cx="24231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400" b="1" i="0">
                <a:solidFill>
                  <a:srgbClr val="162D43"/>
                </a:solidFill>
                <a:latin typeface="Aptos"/>
              </a:defRPr>
            </a:pPr>
            <a:r>
              <a:rPr dirty="0"/>
              <a:t>PhD </a:t>
            </a:r>
            <a:r>
              <a:rPr dirty="0" err="1"/>
              <a:t>Margareth</a:t>
            </a:r>
            <a:r>
              <a:rPr dirty="0"/>
              <a:t> Whitehead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2520" y="3977639"/>
            <a:ext cx="242316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t>1990ndate lõpp – 2000 algus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925312"/>
            <a:ext cx="1088136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0" i="1">
                <a:solidFill>
                  <a:srgbClr val="5F707B"/>
                </a:solidFill>
                <a:latin typeface="Aptos"/>
              </a:defRPr>
            </a:pPr>
            <a:r>
              <a:t>Whitehead, M. (2013). The History and Development of Physical Literacy. ICSSPE Bulletain. Journal of Sport Science and Physical Education, 65, 22–28.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556248"/>
            <a:ext cx="5486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800" b="1" i="0">
                <a:solidFill>
                  <a:srgbClr val="5F707B"/>
                </a:solidFill>
                <a:latin typeface="Aptos"/>
              </a:defRPr>
            </a:pPr>
            <a:r>
              <a:t>KEHALINE KIRJAOSKUS  •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6928" y="621792"/>
            <a:ext cx="11064240" cy="4585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2500" b="1" i="0">
                <a:solidFill>
                  <a:srgbClr val="162D43"/>
                </a:solidFill>
                <a:latin typeface="Aptos"/>
              </a:defRPr>
            </a:pPr>
            <a:r>
              <a:rPr lang="en-GB" dirty="0"/>
              <a:t>T</a:t>
            </a:r>
            <a:r>
              <a:rPr dirty="0" err="1"/>
              <a:t>erviklik</a:t>
            </a:r>
            <a:r>
              <a:rPr dirty="0"/>
              <a:t> </a:t>
            </a:r>
            <a:r>
              <a:rPr dirty="0" err="1"/>
              <a:t>lähenemine</a:t>
            </a:r>
            <a:r>
              <a:rPr lang="en-GB" dirty="0"/>
              <a:t> (</a:t>
            </a:r>
            <a:r>
              <a:rPr lang="en-GB" i="1" dirty="0"/>
              <a:t>International Physical Literacy Association</a:t>
            </a:r>
            <a:r>
              <a:rPr lang="en-GB" dirty="0"/>
              <a:t>):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66928" y="1344168"/>
            <a:ext cx="658368" cy="5029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29000" y="2148840"/>
            <a:ext cx="5303520" cy="1170432"/>
          </a:xfrm>
          <a:prstGeom prst="roundRect">
            <a:avLst>
              <a:gd name="adj" fmla="val 12000"/>
            </a:avLst>
          </a:prstGeom>
          <a:solidFill>
            <a:srgbClr val="162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657600" y="2468880"/>
            <a:ext cx="48463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KEHALINE KIRJAOSKUS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27432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600" b="1" i="0">
                <a:solidFill>
                  <a:srgbClr val="00919E"/>
                </a:solidFill>
                <a:latin typeface="Aptos"/>
              </a:defRPr>
            </a:pPr>
            <a:r>
              <a:t>Liikumisoskused ja kehalised võimed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1828800"/>
            <a:ext cx="2560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600" b="1" i="0">
                <a:solidFill>
                  <a:srgbClr val="F56423"/>
                </a:solidFill>
                <a:latin typeface="Aptos"/>
              </a:defRPr>
            </a:pPr>
            <a:r>
              <a:rPr dirty="0" err="1"/>
              <a:t>Motivatsioon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777240" y="3840480"/>
            <a:ext cx="23774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600" b="1" i="0">
                <a:solidFill>
                  <a:srgbClr val="6652A6"/>
                </a:solidFill>
                <a:latin typeface="Aptos"/>
              </a:defRPr>
            </a:pPr>
            <a:r>
              <a:t>Enesekindlus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8518" y="3917659"/>
            <a:ext cx="27432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600" b="1" i="0">
                <a:solidFill>
                  <a:srgbClr val="30845F"/>
                </a:solidFill>
                <a:latin typeface="Aptos"/>
              </a:defRPr>
            </a:pPr>
            <a:r>
              <a:rPr dirty="0" err="1"/>
              <a:t>Teadmine</a:t>
            </a:r>
            <a:r>
              <a:rPr dirty="0"/>
              <a:t> ja </a:t>
            </a:r>
            <a:r>
              <a:rPr dirty="0" err="1"/>
              <a:t>mõistmine</a:t>
            </a:r>
            <a:endParaRPr dirty="0"/>
          </a:p>
        </p:txBody>
      </p:sp>
      <p:cxnSp>
        <p:nvCxnSpPr>
          <p:cNvPr id="11" name="Connector 10"/>
          <p:cNvCxnSpPr/>
          <p:nvPr/>
        </p:nvCxnSpPr>
        <p:spPr>
          <a:xfrm>
            <a:off x="3017520" y="2223083"/>
            <a:ext cx="457200" cy="337237"/>
          </a:xfrm>
          <a:prstGeom prst="line">
            <a:avLst/>
          </a:prstGeom>
          <a:ln w="25400">
            <a:solidFill>
              <a:srgbClr val="0091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8686800" y="2171700"/>
            <a:ext cx="515923" cy="388620"/>
          </a:xfrm>
          <a:prstGeom prst="line">
            <a:avLst/>
          </a:prstGeom>
          <a:ln w="25400">
            <a:solidFill>
              <a:srgbClr val="0091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3017520" y="3200400"/>
            <a:ext cx="640080" cy="731520"/>
          </a:xfrm>
          <a:prstGeom prst="line">
            <a:avLst/>
          </a:prstGeom>
          <a:ln w="25400">
            <a:solidFill>
              <a:srgbClr val="0091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595360" y="3200400"/>
            <a:ext cx="548640" cy="731520"/>
          </a:xfrm>
          <a:prstGeom prst="line">
            <a:avLst/>
          </a:prstGeom>
          <a:ln w="25400">
            <a:solidFill>
              <a:srgbClr val="0091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874519" y="4828032"/>
            <a:ext cx="8458200" cy="960120"/>
          </a:xfrm>
          <a:prstGeom prst="roundRect">
            <a:avLst>
              <a:gd name="adj" fmla="val 12000"/>
            </a:avLst>
          </a:prstGeom>
          <a:solidFill>
            <a:srgbClr val="E2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148840" y="5074920"/>
            <a:ext cx="790956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 i="0">
                <a:solidFill>
                  <a:srgbClr val="162D43"/>
                </a:solidFill>
                <a:latin typeface="Aptos"/>
              </a:defRPr>
            </a:pPr>
            <a:r>
              <a:t>väärtustamaks kehalist aktiivsust ning võtmaks vastutus selle eest kogu eluks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556248"/>
            <a:ext cx="5486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800" b="1" i="0">
                <a:solidFill>
                  <a:srgbClr val="5F707B"/>
                </a:solidFill>
                <a:latin typeface="Aptos"/>
              </a:defRPr>
            </a:pPr>
            <a:r>
              <a:t>KEHALINE KIRJAOSKUS  •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6928" y="621792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500" b="1">
                <a:solidFill>
                  <a:srgbClr val="162D43"/>
                </a:solidFill>
                <a:latin typeface="Aptos"/>
              </a:defRPr>
            </a:pPr>
            <a:r>
              <a:t>“KIRJAOSKUSE” KUJUNEMINE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44168"/>
            <a:ext cx="658368" cy="5029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792" y="1691640"/>
            <a:ext cx="3493008" cy="4526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1792" y="1691640"/>
            <a:ext cx="3493008" cy="109728"/>
          </a:xfrm>
          <a:prstGeom prst="rect">
            <a:avLst/>
          </a:prstGeom>
          <a:solidFill>
            <a:srgbClr val="0091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50392" y="1993392"/>
            <a:ext cx="731520" cy="621792"/>
          </a:xfrm>
          <a:prstGeom prst="roundRect">
            <a:avLst>
              <a:gd name="adj" fmla="val 12000"/>
            </a:avLst>
          </a:prstGeom>
          <a:solidFill>
            <a:srgbClr val="0091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2075688"/>
            <a:ext cx="7315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ptos"/>
              </a:defRPr>
            </a:pPr>
            <a:r>
              <a:t>ABC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0784" y="2011680"/>
            <a:ext cx="214884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 i="0">
                <a:solidFill>
                  <a:srgbClr val="162D43"/>
                </a:solidFill>
                <a:latin typeface="Aptos"/>
              </a:defRPr>
            </a:pPr>
            <a:r>
              <a:t>Keel ja kirjaoskus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788920"/>
            <a:ext cx="2926080" cy="21236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00919E"/>
                </a:solidFill>
                <a:latin typeface="Aptos"/>
              </a:defRPr>
            </a:pPr>
            <a:r>
              <a:rPr lang="et-EE" dirty="0"/>
              <a:t>SEELÄBI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868680" y="3044952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sõnade, lausete moodustamine, kirjutamine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76472"/>
            <a:ext cx="2926080" cy="21236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00919E"/>
                </a:solidFill>
                <a:latin typeface="Aptos"/>
              </a:defRPr>
            </a:pPr>
            <a:r>
              <a:rPr dirty="0"/>
              <a:t>KASUTAME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032504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teksti mõistmine ja eneseväljendamine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764024"/>
            <a:ext cx="2926080" cy="21236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00919E"/>
                </a:solidFill>
                <a:latin typeface="Aptos"/>
              </a:defRPr>
            </a:pPr>
            <a:r>
              <a:rPr lang="en-GB" dirty="0"/>
              <a:t>PROFESSIONAALSUS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868680" y="5020056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kirjanik, ajakirjanik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59" y="1691640"/>
            <a:ext cx="3493008" cy="4526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480559" y="1691640"/>
            <a:ext cx="3493008" cy="109728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709159" y="1993392"/>
            <a:ext cx="731520" cy="621792"/>
          </a:xfrm>
          <a:prstGeom prst="roundRect">
            <a:avLst>
              <a:gd name="adj" fmla="val 12000"/>
            </a:avLst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09159" y="2075688"/>
            <a:ext cx="7315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ptos"/>
              </a:defRPr>
            </a:pPr>
            <a:r>
              <a:t>123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59551" y="2011680"/>
            <a:ext cx="214884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 i="0">
                <a:solidFill>
                  <a:srgbClr val="162D43"/>
                </a:solidFill>
                <a:latin typeface="Aptos"/>
              </a:defRPr>
            </a:pPr>
            <a:r>
              <a:t>Matemaatiline kirjaoskus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7448" y="2788920"/>
            <a:ext cx="2926080" cy="21236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F56423"/>
                </a:solidFill>
                <a:latin typeface="Aptos"/>
              </a:defRPr>
            </a:pPr>
            <a:r>
              <a:rPr lang="et-EE" dirty="0"/>
              <a:t>SEELÄBI</a:t>
            </a:r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4727448" y="3044952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arvud, liitmine, lahutamine, korrutamine, jagamine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27448" y="3776472"/>
            <a:ext cx="292608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F56423"/>
                </a:solidFill>
                <a:latin typeface="Aptos"/>
              </a:defRPr>
            </a:pPr>
            <a:r>
              <a:t>KASUTAME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7448" y="4032504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poeskäik, töötasu, maksud, investeerimine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7448" y="4764024"/>
            <a:ext cx="2926080" cy="21236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F56423"/>
                </a:solidFill>
                <a:latin typeface="Aptos"/>
              </a:defRPr>
            </a:pPr>
            <a:r>
              <a:rPr lang="en-GB" dirty="0"/>
              <a:t>PROFESSIONAALSUS</a:t>
            </a:r>
            <a:endParaRPr dirty="0"/>
          </a:p>
        </p:txBody>
      </p:sp>
      <p:sp>
        <p:nvSpPr>
          <p:cNvPr id="26" name="TextBox 25"/>
          <p:cNvSpPr txBox="1"/>
          <p:nvPr/>
        </p:nvSpPr>
        <p:spPr>
          <a:xfrm>
            <a:off x="4727448" y="5020056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matemaatik, insener, statistik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39327" y="1691640"/>
            <a:ext cx="3493008" cy="4526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339327" y="1691640"/>
            <a:ext cx="3493008" cy="109728"/>
          </a:xfrm>
          <a:prstGeom prst="rect">
            <a:avLst/>
          </a:prstGeom>
          <a:solidFill>
            <a:srgbClr val="6652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8567928" y="1993392"/>
            <a:ext cx="731520" cy="594360"/>
          </a:xfrm>
          <a:prstGeom prst="roundRect">
            <a:avLst>
              <a:gd name="adj" fmla="val 12000"/>
            </a:avLst>
          </a:prstGeom>
          <a:solidFill>
            <a:srgbClr val="6652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⛹🏻‍♂️</a:t>
            </a:r>
            <a:endParaRPr dirty="0"/>
          </a:p>
        </p:txBody>
      </p:sp>
      <p:sp>
        <p:nvSpPr>
          <p:cNvPr id="31" name="TextBox 30"/>
          <p:cNvSpPr txBox="1"/>
          <p:nvPr/>
        </p:nvSpPr>
        <p:spPr>
          <a:xfrm>
            <a:off x="9418319" y="2011680"/>
            <a:ext cx="214884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 i="0">
                <a:solidFill>
                  <a:srgbClr val="162D43"/>
                </a:solidFill>
                <a:latin typeface="Aptos"/>
              </a:defRPr>
            </a:pPr>
            <a:r>
              <a:t>Kehaline kirjaoskus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86215" y="2788920"/>
            <a:ext cx="2926080" cy="21236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6652A6"/>
                </a:solidFill>
                <a:latin typeface="Aptos"/>
              </a:defRPr>
            </a:pPr>
            <a:r>
              <a:rPr lang="et-EE" dirty="0"/>
              <a:t>SEELÄBI</a:t>
            </a:r>
            <a:endParaRPr dirty="0"/>
          </a:p>
        </p:txBody>
      </p:sp>
      <p:sp>
        <p:nvSpPr>
          <p:cNvPr id="33" name="TextBox 32"/>
          <p:cNvSpPr txBox="1"/>
          <p:nvPr/>
        </p:nvSpPr>
        <p:spPr>
          <a:xfrm>
            <a:off x="8586215" y="3044952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liikumistegevus, mängud, sportlik tegevus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86215" y="3776472"/>
            <a:ext cx="292608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6652A6"/>
                </a:solidFill>
                <a:latin typeface="Aptos"/>
              </a:defRPr>
            </a:pPr>
            <a:r>
              <a:t>KASUTAME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86215" y="4032504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rPr dirty="0" err="1"/>
              <a:t>regulaarne</a:t>
            </a:r>
            <a:r>
              <a:rPr dirty="0"/>
              <a:t> </a:t>
            </a:r>
            <a:r>
              <a:rPr dirty="0" err="1"/>
              <a:t>liikumisharrastus</a:t>
            </a:r>
            <a:r>
              <a:rPr dirty="0"/>
              <a:t>, </a:t>
            </a:r>
            <a:r>
              <a:rPr dirty="0" err="1"/>
              <a:t>argiliikumine</a:t>
            </a:r>
            <a:endParaRPr dirty="0"/>
          </a:p>
        </p:txBody>
      </p:sp>
      <p:sp>
        <p:nvSpPr>
          <p:cNvPr id="36" name="TextBox 35"/>
          <p:cNvSpPr txBox="1"/>
          <p:nvPr/>
        </p:nvSpPr>
        <p:spPr>
          <a:xfrm>
            <a:off x="8586215" y="4764024"/>
            <a:ext cx="2926080" cy="21236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1" i="0">
                <a:solidFill>
                  <a:srgbClr val="6652A6"/>
                </a:solidFill>
                <a:latin typeface="Aptos"/>
              </a:defRPr>
            </a:pPr>
            <a:r>
              <a:rPr lang="en-GB" dirty="0"/>
              <a:t>PROFESSIONAALSUS</a:t>
            </a:r>
            <a:endParaRPr dirty="0"/>
          </a:p>
        </p:txBody>
      </p:sp>
      <p:sp>
        <p:nvSpPr>
          <p:cNvPr id="37" name="TextBox 36"/>
          <p:cNvSpPr txBox="1"/>
          <p:nvPr/>
        </p:nvSpPr>
        <p:spPr>
          <a:xfrm>
            <a:off x="8586215" y="5020056"/>
            <a:ext cx="29718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23313B"/>
                </a:solidFill>
                <a:latin typeface="Aptos"/>
              </a:defRPr>
            </a:pPr>
            <a:r>
              <a:t>sportlane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556248"/>
            <a:ext cx="5486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800" b="1" i="0">
                <a:solidFill>
                  <a:srgbClr val="5F707B"/>
                </a:solidFill>
                <a:latin typeface="Aptos"/>
              </a:defRPr>
            </a:pPr>
            <a:r>
              <a:t>KEHALINE KIRJAOSKUS  •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6928" y="621792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2500" b="1" i="0">
                <a:solidFill>
                  <a:srgbClr val="162D43"/>
                </a:solidFill>
                <a:latin typeface="Aptos"/>
              </a:defRPr>
            </a:pPr>
            <a:r>
              <a:t>Kehaline kirjaoskus areneb kogu elu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5561" y="1187450"/>
            <a:ext cx="5855514" cy="520634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812" y="1280160"/>
            <a:ext cx="4294996" cy="49957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0884" y="6157766"/>
            <a:ext cx="41148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900" b="0" i="1">
                <a:solidFill>
                  <a:srgbClr val="5F707B"/>
                </a:solidFill>
                <a:latin typeface="Aptos"/>
              </a:defRPr>
            </a:pPr>
            <a:r>
              <a:rPr dirty="0" err="1"/>
              <a:t>Allikas</a:t>
            </a:r>
            <a:r>
              <a:rPr dirty="0"/>
              <a:t>: sportforlife.ca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33500" y="1828800"/>
            <a:ext cx="4587939" cy="338328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4653" y="2653040"/>
            <a:ext cx="3825632" cy="142808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"/>
              </a:defRPr>
            </a:pPr>
            <a:r>
              <a:rPr dirty="0"/>
              <a:t>KEHALINE KIRJAOSKUS ON ARENDATAV IGAS VANUSES, KUID ALUS SELLELE PANNAKSE LAPSEPÕLVES</a:t>
            </a:r>
            <a:r>
              <a:rPr lang="et-EE" dirty="0"/>
              <a:t>.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566928" y="6556248"/>
            <a:ext cx="5486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800" b="1" i="0">
                <a:solidFill>
                  <a:srgbClr val="5F707B"/>
                </a:solidFill>
                <a:latin typeface="Aptos"/>
              </a:defRPr>
            </a:pPr>
            <a:r>
              <a:t>KEHALINE KIRJAOSKUS  •  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09F4AE-4329-215C-4B71-2C881C1CBC42}"/>
              </a:ext>
            </a:extLst>
          </p:cNvPr>
          <p:cNvSpPr txBox="1"/>
          <p:nvPr/>
        </p:nvSpPr>
        <p:spPr>
          <a:xfrm>
            <a:off x="566928" y="329184"/>
            <a:ext cx="109728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 i="0">
                <a:solidFill>
                  <a:srgbClr val="00919E"/>
                </a:solidFill>
                <a:latin typeface="Aptos"/>
              </a:defRPr>
            </a:pPr>
            <a:r>
              <a:rPr dirty="0"/>
              <a:t>K</a:t>
            </a:r>
            <a:r>
              <a:rPr lang="et-EE" dirty="0"/>
              <a:t>EHALISE KIRJAOSKUSE KUJUNEMINE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9184"/>
            <a:ext cx="109728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 i="0">
                <a:solidFill>
                  <a:srgbClr val="00919E"/>
                </a:solidFill>
                <a:latin typeface="Aptos"/>
              </a:defRPr>
            </a:pPr>
            <a:r>
              <a:rPr dirty="0"/>
              <a:t>KÄITUMISE MUUTMISE </a:t>
            </a:r>
            <a:r>
              <a:rPr lang="en-GB" dirty="0"/>
              <a:t>KETAS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500" b="1">
                <a:solidFill>
                  <a:srgbClr val="162D43"/>
                </a:solidFill>
                <a:latin typeface="Aptos"/>
              </a:defRPr>
            </a:pPr>
            <a:r>
              <a:t>BEHAVIOR CHANGE WHEEL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44168"/>
            <a:ext cx="658368" cy="5029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1645920"/>
            <a:ext cx="6492240" cy="4526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828800"/>
            <a:ext cx="5943600" cy="411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52360" y="1828800"/>
            <a:ext cx="3977639" cy="1325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 i="0">
                <a:solidFill>
                  <a:srgbClr val="162D43"/>
                </a:solidFill>
                <a:latin typeface="Aptos"/>
              </a:defRPr>
            </a:pPr>
            <a:r>
              <a:t>Michie et al.: The behaviour change wheel: A new method for characterising and designing behaviour change interventions.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452360" y="3474720"/>
            <a:ext cx="3977639" cy="7315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52360" y="3794760"/>
            <a:ext cx="3977639" cy="11430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 i="0">
                <a:solidFill>
                  <a:srgbClr val="5F707B"/>
                </a:solidFill>
                <a:latin typeface="Aptos"/>
              </a:defRPr>
            </a:pPr>
            <a:r>
              <a:t>Eestindatud mudel: Streimann, K. et al (2020). Ennetuse käsiraamat. Tervise Arengu Instituut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556248"/>
            <a:ext cx="5486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800" b="1" i="0">
                <a:solidFill>
                  <a:srgbClr val="5F707B"/>
                </a:solidFill>
                <a:latin typeface="Aptos"/>
              </a:defRPr>
            </a:pPr>
            <a:r>
              <a:t>KEHALINE KIRJAOSKUS  •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9184"/>
            <a:ext cx="109728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 i="0">
                <a:solidFill>
                  <a:srgbClr val="00919E"/>
                </a:solidFill>
                <a:latin typeface="Aptos"/>
              </a:defRPr>
            </a:pPr>
            <a:r>
              <a:t>KÄITUMISE MÕISTMINE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64240" cy="4585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2500" b="1" i="0">
                <a:solidFill>
                  <a:srgbClr val="162D43"/>
                </a:solidFill>
                <a:latin typeface="Aptos"/>
              </a:defRPr>
            </a:pPr>
            <a:r>
              <a:rPr dirty="0"/>
              <a:t>COM-B</a:t>
            </a:r>
            <a:r>
              <a:rPr lang="en-GB" dirty="0"/>
              <a:t> MUDEL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66928" y="1344168"/>
            <a:ext cx="658368" cy="5029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3429000" cy="2880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737360"/>
            <a:ext cx="3429000" cy="658368"/>
          </a:xfrm>
          <a:prstGeom prst="roundRect">
            <a:avLst>
              <a:gd name="adj" fmla="val 12000"/>
            </a:avLst>
          </a:prstGeom>
          <a:solidFill>
            <a:srgbClr val="0091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31546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t>VÕIMEKUS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78608"/>
            <a:ext cx="30632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5F707B"/>
                </a:solidFill>
                <a:latin typeface="Aptos"/>
              </a:defRPr>
            </a:pPr>
            <a:r>
              <a:t>Capability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19" y="3127248"/>
            <a:ext cx="2788920" cy="475488"/>
          </a:xfrm>
          <a:prstGeom prst="roundRect">
            <a:avLst>
              <a:gd name="adj" fmla="val 12000"/>
            </a:avLst>
          </a:prstGeom>
          <a:solidFill>
            <a:srgbClr val="E2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227832"/>
            <a:ext cx="26060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t>Psühholoogiline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19" y="3767328"/>
            <a:ext cx="2788920" cy="475488"/>
          </a:xfrm>
          <a:prstGeom prst="roundRect">
            <a:avLst>
              <a:gd name="adj" fmla="val 12000"/>
            </a:avLst>
          </a:prstGeom>
          <a:solidFill>
            <a:srgbClr val="FF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867912"/>
            <a:ext cx="26060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t>Kehaline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1737360"/>
            <a:ext cx="3429000" cy="2880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480560" y="1737360"/>
            <a:ext cx="3429000" cy="658368"/>
          </a:xfrm>
          <a:prstGeom prst="roundRect">
            <a:avLst>
              <a:gd name="adj" fmla="val 12000"/>
            </a:avLst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17720" y="1901952"/>
            <a:ext cx="31546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t>MOTIVATSIOON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2578608"/>
            <a:ext cx="30632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5F707B"/>
                </a:solidFill>
                <a:latin typeface="Aptos"/>
              </a:defRPr>
            </a:pPr>
            <a:r>
              <a:t>Motivation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00600" y="3127248"/>
            <a:ext cx="2788920" cy="475488"/>
          </a:xfrm>
          <a:prstGeom prst="roundRect">
            <a:avLst>
              <a:gd name="adj" fmla="val 12000"/>
            </a:avLst>
          </a:prstGeom>
          <a:solidFill>
            <a:srgbClr val="E2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92040" y="3227832"/>
            <a:ext cx="2606040" cy="27392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lang="en-GB" dirty="0" err="1"/>
              <a:t>Kavatsuslik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4800600" y="3767328"/>
            <a:ext cx="2788920" cy="475488"/>
          </a:xfrm>
          <a:prstGeom prst="roundRect">
            <a:avLst>
              <a:gd name="adj" fmla="val 12000"/>
            </a:avLst>
          </a:prstGeom>
          <a:solidFill>
            <a:srgbClr val="FF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92040" y="3867912"/>
            <a:ext cx="2606040" cy="27392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lang="en-GB" dirty="0" err="1"/>
              <a:t>Iseeneseslik</a:t>
            </a:r>
            <a:endParaRPr dirty="0"/>
          </a:p>
        </p:txBody>
      </p:sp>
      <p:sp>
        <p:nvSpPr>
          <p:cNvPr id="21" name="Rounded Rectangle 20"/>
          <p:cNvSpPr/>
          <p:nvPr/>
        </p:nvSpPr>
        <p:spPr>
          <a:xfrm>
            <a:off x="8321040" y="1737360"/>
            <a:ext cx="3429000" cy="2880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321040" y="1737360"/>
            <a:ext cx="3429000" cy="658368"/>
          </a:xfrm>
          <a:prstGeom prst="roundRect">
            <a:avLst>
              <a:gd name="adj" fmla="val 12000"/>
            </a:avLst>
          </a:prstGeom>
          <a:solidFill>
            <a:srgbClr val="6652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58200" y="1901952"/>
            <a:ext cx="31546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t>VÕIMALUS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19" y="2578608"/>
            <a:ext cx="30632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5F707B"/>
                </a:solidFill>
                <a:latin typeface="Aptos"/>
              </a:defRPr>
            </a:pPr>
            <a:r>
              <a:t>Opportunity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641080" y="3127248"/>
            <a:ext cx="2788920" cy="475488"/>
          </a:xfrm>
          <a:prstGeom prst="roundRect">
            <a:avLst>
              <a:gd name="adj" fmla="val 12000"/>
            </a:avLst>
          </a:prstGeom>
          <a:solidFill>
            <a:srgbClr val="E2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732519" y="3227832"/>
            <a:ext cx="26060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t>Füüsiline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641080" y="3767328"/>
            <a:ext cx="2788920" cy="475488"/>
          </a:xfrm>
          <a:prstGeom prst="roundRect">
            <a:avLst>
              <a:gd name="adj" fmla="val 12000"/>
            </a:avLst>
          </a:prstGeom>
          <a:solidFill>
            <a:srgbClr val="FF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732519" y="3867912"/>
            <a:ext cx="26060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t>Sotsiaalne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4983480"/>
            <a:ext cx="10881360" cy="749808"/>
          </a:xfrm>
          <a:prstGeom prst="roundRect">
            <a:avLst>
              <a:gd name="adj" fmla="val 12000"/>
            </a:avLst>
          </a:prstGeom>
          <a:solidFill>
            <a:srgbClr val="162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14400" y="5193792"/>
            <a:ext cx="10378440" cy="3662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900" b="1" i="0">
                <a:solidFill>
                  <a:srgbClr val="FFFFFF"/>
                </a:solidFill>
                <a:latin typeface="Aptos"/>
              </a:defRPr>
            </a:pPr>
            <a:r>
              <a:rPr dirty="0" err="1"/>
              <a:t>Selleks</a:t>
            </a:r>
            <a:r>
              <a:rPr dirty="0"/>
              <a:t>, et </a:t>
            </a:r>
            <a:r>
              <a:rPr dirty="0" err="1"/>
              <a:t>midagi</a:t>
            </a:r>
            <a:r>
              <a:rPr dirty="0"/>
              <a:t> </a:t>
            </a:r>
            <a:r>
              <a:rPr dirty="0" err="1"/>
              <a:t>teha</a:t>
            </a:r>
            <a:r>
              <a:rPr dirty="0"/>
              <a:t>, </a:t>
            </a:r>
            <a:r>
              <a:rPr dirty="0" err="1"/>
              <a:t>pean</a:t>
            </a:r>
            <a:r>
              <a:rPr dirty="0"/>
              <a:t> </a:t>
            </a:r>
            <a:r>
              <a:rPr dirty="0" err="1"/>
              <a:t>seda</a:t>
            </a:r>
            <a:r>
              <a:rPr dirty="0"/>
              <a:t> </a:t>
            </a:r>
            <a:r>
              <a:rPr dirty="0" err="1"/>
              <a:t>oskama</a:t>
            </a:r>
            <a:r>
              <a:rPr dirty="0"/>
              <a:t>, </a:t>
            </a:r>
            <a:r>
              <a:rPr dirty="0" err="1"/>
              <a:t>tahtma</a:t>
            </a:r>
            <a:r>
              <a:rPr dirty="0"/>
              <a:t> ja </a:t>
            </a:r>
            <a:r>
              <a:rPr dirty="0" err="1"/>
              <a:t>suutma</a:t>
            </a:r>
            <a:r>
              <a:rPr dirty="0"/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556248"/>
            <a:ext cx="5486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800" b="1" i="0">
                <a:solidFill>
                  <a:srgbClr val="5F707B"/>
                </a:solidFill>
                <a:latin typeface="Aptos"/>
              </a:defRPr>
            </a:pPr>
            <a:r>
              <a:t>KEHALINE KIRJAOSKUS  •  07</a:t>
            </a:r>
          </a:p>
        </p:txBody>
      </p:sp>
      <p:cxnSp>
        <p:nvCxnSpPr>
          <p:cNvPr id="33" name="Sirge noolkonnektor 32"/>
          <p:cNvCxnSpPr>
            <a:stCxn id="5" idx="3"/>
            <a:endCxn id="13" idx="1"/>
          </p:cNvCxnSpPr>
          <p:nvPr/>
        </p:nvCxnSpPr>
        <p:spPr>
          <a:xfrm>
            <a:off x="4069080" y="3177540"/>
            <a:ext cx="4114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irge noolkonnektor 33"/>
          <p:cNvCxnSpPr>
            <a:stCxn id="21" idx="1"/>
            <a:endCxn id="13" idx="3"/>
          </p:cNvCxnSpPr>
          <p:nvPr/>
        </p:nvCxnSpPr>
        <p:spPr>
          <a:xfrm flipH="1">
            <a:off x="7909560" y="3177540"/>
            <a:ext cx="4114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411480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7314C"/>
                </a:solidFill>
                <a:latin typeface="Aptos"/>
              </a:rPr>
              <a:t>KUIDAS KÄITUMIST MÕJUTADA?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676656"/>
            <a:ext cx="10972800" cy="320040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237E84"/>
                </a:solidFill>
                <a:latin typeface="Aptos"/>
              </a:rPr>
              <a:t>SEKKUMISFUNKTSIOONID  •  INTERVENTION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05840"/>
            <a:ext cx="10972800" cy="292608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76775"/>
                </a:solidFill>
                <a:latin typeface="Aptos"/>
              </a:rPr>
              <a:t>Kõige mõjusam ei ole üks meede, vaid omavahel sobiv kombinatsioon.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444752"/>
            <a:ext cx="3581400" cy="1481328"/>
          </a:xfrm>
          <a:prstGeom prst="round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" y="1536192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TEAVITUS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837944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103120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Teadlikkuse tõstmine ja info jagamine, et inimesed mõistaksid käitumise olulisust ja mõju.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4632" y="1444752"/>
            <a:ext cx="3581400" cy="1481328"/>
          </a:xfrm>
          <a:prstGeom prst="roundRect">
            <a:avLst/>
          </a:prstGeom>
          <a:solidFill>
            <a:srgbClr val="E2EF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40936" y="1536192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VEENMINE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40936" y="1837944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Persuasion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40936" y="2103120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Hoiakute, uskumuste ja motivatsiooni mõjutamine, et julgustada soovitud käitumist.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8911" y="1444752"/>
            <a:ext cx="3581400" cy="1481328"/>
          </a:xfrm>
          <a:prstGeom prst="round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05215" y="1536192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PREEMIASÜSTEEMID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05215" y="1837944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Incentivisation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05215" y="2103120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Tasu, tunnustuse või muu hüve pakkumine soovitud käitumise soodustamiseks.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3090672"/>
            <a:ext cx="3581400" cy="1481328"/>
          </a:xfrm>
          <a:prstGeom prst="roundRect">
            <a:avLst/>
          </a:prstGeom>
          <a:solidFill>
            <a:srgbClr val="E2EF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6656" y="3182112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SUNDIMINE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" y="3483864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Coercion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6656" y="3749039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Negatiivsete tagajärgede, kulude või ebamugavuse loomine, et vähendada ebasoovitavat käitumist.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94632" y="3090672"/>
            <a:ext cx="3581400" cy="1481328"/>
          </a:xfrm>
          <a:prstGeom prst="round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440936" y="3182112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KOOLITAMINE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40936" y="3483864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Training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40936" y="3749039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Oskuste ja praktiliste võimete arendamine soovitud käitumise toetamiseks.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58911" y="3090672"/>
            <a:ext cx="3581400" cy="1481328"/>
          </a:xfrm>
          <a:prstGeom prst="roundRect">
            <a:avLst/>
          </a:prstGeom>
          <a:solidFill>
            <a:srgbClr val="E2EF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05215" y="3182112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PIIRANGUD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05215" y="3483864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Restrictions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05215" y="3749039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Ebasoovitava käitumise võimaluste või ligipääsu vähendamine reeglite või piirangute kaudu.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0352" y="4736592"/>
            <a:ext cx="3581400" cy="1481328"/>
          </a:xfrm>
          <a:prstGeom prst="round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76656" y="4828031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KESKKONNA ÜMBERKORRALDAMINE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" y="5129783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Environmental restructuring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6656" y="5394959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Füüsilise või sotsiaalse keskkonna muutmine nii, et soovitud käitumine oleks lihtsam või loomulikum.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94632" y="4736592"/>
            <a:ext cx="3581400" cy="1481328"/>
          </a:xfrm>
          <a:prstGeom prst="roundRect">
            <a:avLst/>
          </a:prstGeom>
          <a:solidFill>
            <a:srgbClr val="E2EF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440936" y="4828031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EESKUJUDE KASUTAMINE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40936" y="5129783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Modelling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40936" y="5394959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Positiivsete käitumismudelite näitamine, mida inimesed saavad jäljendada.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58911" y="4736592"/>
            <a:ext cx="3581400" cy="1481328"/>
          </a:xfrm>
          <a:prstGeom prst="round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205215" y="4828031"/>
            <a:ext cx="3288792" cy="31089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237E84"/>
                </a:solidFill>
                <a:latin typeface="Aptos"/>
              </a:rPr>
              <a:t>VÕIMALDAMINE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05215" y="5129783"/>
            <a:ext cx="3288792" cy="21945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576775"/>
                </a:solidFill>
                <a:latin typeface="Aptos"/>
              </a:rPr>
              <a:t>Enablement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5215" y="5394959"/>
            <a:ext cx="328879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17314C"/>
                </a:solidFill>
                <a:latin typeface="Aptos"/>
              </a:rPr>
              <a:t>Takistuste vähendamine ning toe ja ressursside pakkumine käitumise muutmiseks.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55480" y="6510528"/>
            <a:ext cx="2103120" cy="201168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>
                <a:solidFill>
                  <a:srgbClr val="576775"/>
                </a:solidFill>
                <a:latin typeface="Aptos"/>
              </a:rPr>
              <a:t>KEHALINE KIRJAOSKUS  •  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9184"/>
            <a:ext cx="109728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 i="0">
                <a:solidFill>
                  <a:srgbClr val="00919E"/>
                </a:solidFill>
                <a:latin typeface="Aptos"/>
              </a:defRPr>
            </a:pPr>
            <a:r>
              <a:t>POLIITIKAVALDKONNAD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62D43"/>
                </a:solidFill>
                <a:latin typeface="Aptos"/>
              </a:defRPr>
            </a:pPr>
            <a:r>
              <a:t>KUIDAS TAGADA, ET KÄITUMISE MUUTMISEKS VAJALIKUD SEKKUMISED SAAKSID TOIMIDA?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44168"/>
            <a:ext cx="658368" cy="5029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2057400"/>
            <a:ext cx="5257800" cy="786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2057400"/>
            <a:ext cx="82296" cy="786384"/>
          </a:xfrm>
          <a:prstGeom prst="rect">
            <a:avLst/>
          </a:prstGeom>
          <a:solidFill>
            <a:srgbClr val="0091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176272"/>
            <a:ext cx="1965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sz="1400" dirty="0" err="1"/>
              <a:t>Kommunikatsioon</a:t>
            </a:r>
            <a:endParaRPr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880360" y="2176272"/>
            <a:ext cx="28346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rPr sz="1400" dirty="0" err="1"/>
              <a:t>Sõnumid</a:t>
            </a:r>
            <a:r>
              <a:rPr sz="1400" dirty="0"/>
              <a:t> ja </a:t>
            </a:r>
            <a:r>
              <a:rPr sz="1400" dirty="0" err="1"/>
              <a:t>teavituskampaaniad</a:t>
            </a:r>
            <a:endParaRPr sz="1400" dirty="0"/>
          </a:p>
        </p:txBody>
      </p:sp>
      <p:sp>
        <p:nvSpPr>
          <p:cNvPr id="10" name="Rounded Rectangle 9"/>
          <p:cNvSpPr/>
          <p:nvPr/>
        </p:nvSpPr>
        <p:spPr>
          <a:xfrm>
            <a:off x="6309360" y="2057400"/>
            <a:ext cx="5257800" cy="786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2057400"/>
            <a:ext cx="82296" cy="786384"/>
          </a:xfrm>
          <a:prstGeom prst="rect">
            <a:avLst/>
          </a:prstGeom>
          <a:solidFill>
            <a:srgbClr val="6652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0" y="2176272"/>
            <a:ext cx="1965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sz="1400" dirty="0" err="1"/>
              <a:t>Juhised</a:t>
            </a:r>
            <a:endParaRPr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8503920" y="2176272"/>
            <a:ext cx="28346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rPr sz="1400" dirty="0" err="1"/>
              <a:t>Soovitused</a:t>
            </a:r>
            <a:r>
              <a:rPr sz="1400" dirty="0"/>
              <a:t> ja </a:t>
            </a:r>
            <a:r>
              <a:rPr sz="1400" dirty="0" err="1"/>
              <a:t>tegevusstandardid</a:t>
            </a:r>
            <a:endParaRPr sz="1400" dirty="0"/>
          </a:p>
        </p:txBody>
      </p:sp>
      <p:sp>
        <p:nvSpPr>
          <p:cNvPr id="14" name="Rounded Rectangle 13"/>
          <p:cNvSpPr/>
          <p:nvPr/>
        </p:nvSpPr>
        <p:spPr>
          <a:xfrm>
            <a:off x="685800" y="3044952"/>
            <a:ext cx="5257800" cy="786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044952"/>
            <a:ext cx="82296" cy="786384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3163824"/>
            <a:ext cx="1965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sz="1400" dirty="0" err="1"/>
              <a:t>Rahalised</a:t>
            </a:r>
            <a:r>
              <a:rPr sz="1400" dirty="0"/>
              <a:t> </a:t>
            </a:r>
            <a:r>
              <a:rPr sz="1400" dirty="0" err="1"/>
              <a:t>meetmed</a:t>
            </a:r>
            <a:endParaRPr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880360" y="3163824"/>
            <a:ext cx="28346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rPr sz="1400" dirty="0" err="1"/>
              <a:t>Maksud</a:t>
            </a:r>
            <a:r>
              <a:rPr sz="1400" dirty="0"/>
              <a:t>, </a:t>
            </a:r>
            <a:r>
              <a:rPr sz="1400" dirty="0" err="1"/>
              <a:t>tasud</a:t>
            </a:r>
            <a:r>
              <a:rPr sz="1400" dirty="0"/>
              <a:t> ja </a:t>
            </a:r>
            <a:r>
              <a:rPr sz="1400" dirty="0" err="1"/>
              <a:t>toetused</a:t>
            </a:r>
            <a:endParaRPr sz="1400" dirty="0"/>
          </a:p>
        </p:txBody>
      </p:sp>
      <p:sp>
        <p:nvSpPr>
          <p:cNvPr id="18" name="Rounded Rectangle 17"/>
          <p:cNvSpPr/>
          <p:nvPr/>
        </p:nvSpPr>
        <p:spPr>
          <a:xfrm>
            <a:off x="6309360" y="3044952"/>
            <a:ext cx="5257800" cy="786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9360" y="3044952"/>
            <a:ext cx="82296" cy="786384"/>
          </a:xfrm>
          <a:prstGeom prst="rect">
            <a:avLst/>
          </a:prstGeom>
          <a:solidFill>
            <a:srgbClr val="3084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37960" y="3163824"/>
            <a:ext cx="1965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sz="1400" dirty="0" err="1"/>
              <a:t>Regulatsioonid</a:t>
            </a:r>
            <a:endParaRPr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8503920" y="3163824"/>
            <a:ext cx="28346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rPr sz="1400" dirty="0" err="1"/>
              <a:t>Reeglid</a:t>
            </a:r>
            <a:r>
              <a:rPr sz="1400" dirty="0"/>
              <a:t> ja </a:t>
            </a:r>
            <a:r>
              <a:rPr sz="1400" dirty="0" err="1"/>
              <a:t>standardid</a:t>
            </a:r>
            <a:endParaRPr sz="1400" dirty="0"/>
          </a:p>
        </p:txBody>
      </p:sp>
      <p:sp>
        <p:nvSpPr>
          <p:cNvPr id="22" name="Rounded Rectangle 21"/>
          <p:cNvSpPr/>
          <p:nvPr/>
        </p:nvSpPr>
        <p:spPr>
          <a:xfrm>
            <a:off x="685800" y="4032504"/>
            <a:ext cx="5257800" cy="786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4032504"/>
            <a:ext cx="82296" cy="786384"/>
          </a:xfrm>
          <a:prstGeom prst="rect">
            <a:avLst/>
          </a:prstGeom>
          <a:solidFill>
            <a:srgbClr val="162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4151376"/>
            <a:ext cx="1965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sz="1400" dirty="0" err="1"/>
              <a:t>Seadusandlus</a:t>
            </a:r>
            <a:endParaRPr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880360" y="4151376"/>
            <a:ext cx="28346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rPr sz="1400" dirty="0" err="1"/>
              <a:t>Õiguslikud</a:t>
            </a:r>
            <a:r>
              <a:rPr sz="1400" dirty="0"/>
              <a:t> </a:t>
            </a:r>
            <a:r>
              <a:rPr sz="1400" dirty="0" err="1"/>
              <a:t>kohustused</a:t>
            </a:r>
            <a:r>
              <a:rPr sz="1400" dirty="0"/>
              <a:t> ja </a:t>
            </a:r>
            <a:r>
              <a:rPr sz="1400" dirty="0" err="1"/>
              <a:t>piirangud</a:t>
            </a:r>
            <a:endParaRPr sz="1400" dirty="0"/>
          </a:p>
        </p:txBody>
      </p:sp>
      <p:sp>
        <p:nvSpPr>
          <p:cNvPr id="26" name="Rounded Rectangle 25"/>
          <p:cNvSpPr/>
          <p:nvPr/>
        </p:nvSpPr>
        <p:spPr>
          <a:xfrm>
            <a:off x="6309360" y="4032504"/>
            <a:ext cx="5257800" cy="786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309360" y="4032504"/>
            <a:ext cx="82296" cy="786384"/>
          </a:xfrm>
          <a:prstGeom prst="rect">
            <a:avLst/>
          </a:prstGeom>
          <a:solidFill>
            <a:srgbClr val="0091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37960" y="4151376"/>
            <a:ext cx="19659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sz="1400" dirty="0" err="1"/>
              <a:t>Keskkonna</a:t>
            </a:r>
            <a:r>
              <a:rPr sz="1400" dirty="0"/>
              <a:t> </a:t>
            </a:r>
            <a:r>
              <a:rPr sz="1400" dirty="0" err="1"/>
              <a:t>kujundamine</a:t>
            </a:r>
            <a:endParaRPr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8503920" y="4151376"/>
            <a:ext cx="2834640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rPr sz="1400" dirty="0" err="1"/>
              <a:t>Füüsilise</a:t>
            </a:r>
            <a:r>
              <a:rPr sz="1400" dirty="0"/>
              <a:t> ja </a:t>
            </a:r>
            <a:r>
              <a:rPr sz="1400" dirty="0" err="1"/>
              <a:t>sotsiaalse</a:t>
            </a:r>
            <a:r>
              <a:rPr sz="1400" dirty="0"/>
              <a:t> </a:t>
            </a:r>
            <a:r>
              <a:rPr sz="1400" dirty="0" err="1"/>
              <a:t>keskkonna</a:t>
            </a:r>
            <a:r>
              <a:rPr sz="1400" dirty="0"/>
              <a:t> </a:t>
            </a:r>
            <a:r>
              <a:rPr sz="1400" dirty="0" err="1"/>
              <a:t>muutmine</a:t>
            </a:r>
            <a:endParaRPr sz="1400" dirty="0"/>
          </a:p>
        </p:txBody>
      </p:sp>
      <p:sp>
        <p:nvSpPr>
          <p:cNvPr id="30" name="Rounded Rectangle 29"/>
          <p:cNvSpPr/>
          <p:nvPr/>
        </p:nvSpPr>
        <p:spPr>
          <a:xfrm>
            <a:off x="3493008" y="5020056"/>
            <a:ext cx="5257800" cy="7863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493008" y="5020056"/>
            <a:ext cx="82296" cy="786384"/>
          </a:xfrm>
          <a:prstGeom prst="rect">
            <a:avLst/>
          </a:prstGeom>
          <a:solidFill>
            <a:srgbClr val="6652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721608" y="5138928"/>
            <a:ext cx="1965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 i="0">
                <a:solidFill>
                  <a:srgbClr val="162D43"/>
                </a:solidFill>
                <a:latin typeface="Aptos"/>
              </a:defRPr>
            </a:pPr>
            <a:r>
              <a:rPr sz="1400" dirty="0" err="1"/>
              <a:t>Teenuste</a:t>
            </a:r>
            <a:r>
              <a:rPr sz="1400" dirty="0"/>
              <a:t> </a:t>
            </a:r>
            <a:r>
              <a:rPr sz="1400" dirty="0" err="1"/>
              <a:t>osutamine</a:t>
            </a:r>
            <a:endParaRPr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5687568" y="5138928"/>
            <a:ext cx="28346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100" b="0" i="0">
                <a:solidFill>
                  <a:srgbClr val="5F707B"/>
                </a:solidFill>
                <a:latin typeface="Aptos"/>
              </a:defRPr>
            </a:pPr>
            <a:r>
              <a:rPr sz="1400" dirty="0"/>
              <a:t>Abi, </a:t>
            </a:r>
            <a:r>
              <a:rPr sz="1400" dirty="0" err="1"/>
              <a:t>nõustamine</a:t>
            </a:r>
            <a:r>
              <a:rPr sz="1400" dirty="0"/>
              <a:t> ja </a:t>
            </a:r>
            <a:r>
              <a:rPr sz="1400" dirty="0" err="1"/>
              <a:t>programmid</a:t>
            </a:r>
            <a:endParaRPr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566928" y="6556248"/>
            <a:ext cx="5486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800" b="1" i="0">
                <a:solidFill>
                  <a:srgbClr val="5F707B"/>
                </a:solidFill>
                <a:latin typeface="Aptos"/>
              </a:defRPr>
            </a:pPr>
            <a:r>
              <a:t>KEHALINE KIRJAOSKUS  •  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777240"/>
            <a:ext cx="1051560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4200" b="1" i="0">
                <a:solidFill>
                  <a:srgbClr val="00919E"/>
                </a:solidFill>
                <a:latin typeface="Aptos"/>
              </a:defRPr>
            </a:pPr>
            <a:r>
              <a:t>Tänan!</a:t>
            </a:r>
          </a:p>
        </p:txBody>
      </p:sp>
      <p:sp>
        <p:nvSpPr>
          <p:cNvPr id="4" name="Rectangle 3"/>
          <p:cNvSpPr/>
          <p:nvPr/>
        </p:nvSpPr>
        <p:spPr>
          <a:xfrm>
            <a:off x="3794760" y="5623560"/>
            <a:ext cx="4617720" cy="73152"/>
          </a:xfrm>
          <a:prstGeom prst="rect">
            <a:avLst/>
          </a:prstGeom>
          <a:solidFill>
            <a:srgbClr val="F56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71600" y="5897880"/>
            <a:ext cx="9418320" cy="81253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200" b="1" i="0">
                <a:solidFill>
                  <a:srgbClr val="162D43"/>
                </a:solidFill>
                <a:latin typeface="Aptos"/>
              </a:defRPr>
            </a:pPr>
            <a:r>
              <a:rPr lang="et-EE" sz="2400" dirty="0"/>
              <a:t>Elu on nagu rattasõit. Selleks, et tasakaalus püsida, peab liikuma. (Albert Einstein)</a:t>
            </a:r>
            <a:endParaRPr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B38F7E-A62A-C26C-C598-ACD730BAF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1170" y="1606550"/>
            <a:ext cx="3644900" cy="3644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545</Words>
  <Application>Microsoft Office PowerPoint</Application>
  <PresentationFormat>Widescreen</PresentationFormat>
  <Paragraphs>129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subject/>
  <dc:creator>. .</dc:creator>
  <cp:keywords/>
  <dc:description>generated using python-pptx</dc:description>
  <cp:lastModifiedBy>Janne Tomberg</cp:lastModifiedBy>
  <cp:revision>5</cp:revision>
  <dcterms:created xsi:type="dcterms:W3CDTF">2013-01-27T09:14:16Z</dcterms:created>
  <dcterms:modified xsi:type="dcterms:W3CDTF">2026-10-29T10:27:34Z</dcterms:modified>
  <cp:category/>
</cp:coreProperties>
</file>